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76" r:id="rId2"/>
  </p:sldMasterIdLst>
  <p:notesMasterIdLst>
    <p:notesMasterId r:id="rId4"/>
  </p:notesMasterIdLst>
  <p:sldIdLst>
    <p:sldId id="256" r:id="rId3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B9B84"/>
    <a:srgbClr val="6B9A85"/>
    <a:srgbClr val="D883FF"/>
    <a:srgbClr val="FF3FDD"/>
    <a:srgbClr val="0079C2"/>
    <a:srgbClr val="8FD4FF"/>
    <a:srgbClr val="3B5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678" autoAdjust="0"/>
    <p:restoredTop sz="94660"/>
  </p:normalViewPr>
  <p:slideViewPr>
    <p:cSldViewPr snapToGrid="0">
      <p:cViewPr>
        <p:scale>
          <a:sx n="54" d="100"/>
          <a:sy n="54" d="100"/>
        </p:scale>
        <p:origin x="152" y="-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4B7E6-A588-1043-BFF6-1EAC46A65857}" type="datetimeFigureOut">
              <a:rPr lang="en-US" smtClean="0"/>
              <a:t>5/27/24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4C298D-9097-6E41-A2EA-16F2A11FB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36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C298D-9097-6E41-A2EA-16F2A11FB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71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4243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24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316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765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900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079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53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48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2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5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43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81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18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9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00F728B4-C55D-6D41-16F7-C2769983D9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"/>
            <a:ext cx="43891200" cy="3291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91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822351" rtl="0" eaLnBrk="1" latinLnBrk="0" hangingPunct="1">
        <a:lnSpc>
          <a:spcPct val="90000"/>
        </a:lnSpc>
        <a:spcBef>
          <a:spcPct val="0"/>
        </a:spcBef>
        <a:buNone/>
        <a:defRPr sz="395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588" indent="-205588" algn="l" defTabSz="822351" rtl="0" eaLnBrk="1" latinLnBrk="0" hangingPunct="1">
        <a:lnSpc>
          <a:spcPct val="90000"/>
        </a:lnSpc>
        <a:spcBef>
          <a:spcPts val="899"/>
        </a:spcBef>
        <a:buFont typeface="Arial" panose="020B0604020202020204" pitchFamily="34" charset="0"/>
        <a:buChar char="•"/>
        <a:defRPr sz="2518" kern="1200">
          <a:solidFill>
            <a:schemeClr val="tx1"/>
          </a:solidFill>
          <a:latin typeface="+mn-lt"/>
          <a:ea typeface="+mn-ea"/>
          <a:cs typeface="+mn-cs"/>
        </a:defRPr>
      </a:lvl1pPr>
      <a:lvl2pPr marL="616763" indent="-205588" algn="l" defTabSz="822351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58" kern="1200">
          <a:solidFill>
            <a:schemeClr val="tx1"/>
          </a:solidFill>
          <a:latin typeface="+mn-lt"/>
          <a:ea typeface="+mn-ea"/>
          <a:cs typeface="+mn-cs"/>
        </a:defRPr>
      </a:lvl2pPr>
      <a:lvl3pPr marL="1027939" indent="-205588" algn="l" defTabSz="822351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439114" indent="-205588" algn="l" defTabSz="822351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19" kern="1200">
          <a:solidFill>
            <a:schemeClr val="tx1"/>
          </a:solidFill>
          <a:latin typeface="+mn-lt"/>
          <a:ea typeface="+mn-ea"/>
          <a:cs typeface="+mn-cs"/>
        </a:defRPr>
      </a:lvl4pPr>
      <a:lvl5pPr marL="1850289" indent="-205588" algn="l" defTabSz="822351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19" kern="1200">
          <a:solidFill>
            <a:schemeClr val="tx1"/>
          </a:solidFill>
          <a:latin typeface="+mn-lt"/>
          <a:ea typeface="+mn-ea"/>
          <a:cs typeface="+mn-cs"/>
        </a:defRPr>
      </a:lvl5pPr>
      <a:lvl6pPr marL="2261464" indent="-205588" algn="l" defTabSz="822351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19" kern="1200">
          <a:solidFill>
            <a:schemeClr val="tx1"/>
          </a:solidFill>
          <a:latin typeface="+mn-lt"/>
          <a:ea typeface="+mn-ea"/>
          <a:cs typeface="+mn-cs"/>
        </a:defRPr>
      </a:lvl6pPr>
      <a:lvl7pPr marL="2672640" indent="-205588" algn="l" defTabSz="822351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19" kern="1200">
          <a:solidFill>
            <a:schemeClr val="tx1"/>
          </a:solidFill>
          <a:latin typeface="+mn-lt"/>
          <a:ea typeface="+mn-ea"/>
          <a:cs typeface="+mn-cs"/>
        </a:defRPr>
      </a:lvl7pPr>
      <a:lvl8pPr marL="3083816" indent="-205588" algn="l" defTabSz="822351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19" kern="1200">
          <a:solidFill>
            <a:schemeClr val="tx1"/>
          </a:solidFill>
          <a:latin typeface="+mn-lt"/>
          <a:ea typeface="+mn-ea"/>
          <a:cs typeface="+mn-cs"/>
        </a:defRPr>
      </a:lvl8pPr>
      <a:lvl9pPr marL="3494991" indent="-205588" algn="l" defTabSz="822351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822351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1pPr>
      <a:lvl2pPr marL="411175" algn="l" defTabSz="822351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2pPr>
      <a:lvl3pPr marL="822351" algn="l" defTabSz="822351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3pPr>
      <a:lvl4pPr marL="1233527" algn="l" defTabSz="822351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4pPr>
      <a:lvl5pPr marL="1644702" algn="l" defTabSz="822351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5pPr>
      <a:lvl6pPr marL="2055876" algn="l" defTabSz="822351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6pPr>
      <a:lvl7pPr marL="2467052" algn="l" defTabSz="822351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7pPr>
      <a:lvl8pPr marL="2878228" algn="l" defTabSz="822351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8pPr>
      <a:lvl9pPr marL="3289403" algn="l" defTabSz="822351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Imagen 3">
            <a:extLst>
              <a:ext uri="{FF2B5EF4-FFF2-40B4-BE49-F238E27FC236}">
                <a16:creationId xmlns:a16="http://schemas.microsoft.com/office/drawing/2014/main" id="{1A36ACAC-54A5-DC66-047F-75CDA77B7C4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89" y="366851"/>
            <a:ext cx="2917697" cy="2295893"/>
          </a:xfrm>
          <a:prstGeom prst="rect">
            <a:avLst/>
          </a:prstGeom>
        </p:spPr>
      </p:pic>
      <p:pic>
        <p:nvPicPr>
          <p:cNvPr id="8" name="Imagen 5">
            <a:extLst>
              <a:ext uri="{FF2B5EF4-FFF2-40B4-BE49-F238E27FC236}">
                <a16:creationId xmlns:a16="http://schemas.microsoft.com/office/drawing/2014/main" id="{5B1E02B6-B3F0-EA70-92A9-0A61D392A2D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570" y="418856"/>
            <a:ext cx="11881759" cy="224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40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6B4D19-DAE5-3685-9B6D-89A6FE9ACF59}"/>
              </a:ext>
            </a:extLst>
          </p:cNvPr>
          <p:cNvSpPr/>
          <p:nvPr/>
        </p:nvSpPr>
        <p:spPr>
          <a:xfrm>
            <a:off x="194229" y="171260"/>
            <a:ext cx="18494880" cy="2677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19"/>
          </a:p>
        </p:txBody>
      </p:sp>
      <p:sp>
        <p:nvSpPr>
          <p:cNvPr id="5" name="Text Box 40">
            <a:extLst>
              <a:ext uri="{FF2B5EF4-FFF2-40B4-BE49-F238E27FC236}">
                <a16:creationId xmlns:a16="http://schemas.microsoft.com/office/drawing/2014/main" id="{94D68EE3-D42F-44A4-58E0-F3CE926CF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95" y="2624777"/>
            <a:ext cx="23030265" cy="2048955"/>
          </a:xfrm>
          <a:prstGeom prst="rect">
            <a:avLst/>
          </a:prstGeom>
          <a:noFill/>
          <a:ln>
            <a:noFill/>
          </a:ln>
          <a:effectLst/>
        </p:spPr>
        <p:txBody>
          <a:bodyPr lIns="248740" tIns="248740" rIns="248740" bIns="248740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AU" sz="3237" b="1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 Prakash</a:t>
            </a:r>
            <a:r>
              <a:rPr lang="en-AU" sz="3237" b="1" baseline="30000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1*</a:t>
            </a:r>
            <a:r>
              <a:rPr lang="en-AU" sz="3237" b="1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F. Xia</a:t>
            </a:r>
            <a:r>
              <a:rPr lang="en-AU" sz="3237" b="1" baseline="30000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AU" sz="3237" b="1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E. Erosheva</a:t>
            </a:r>
            <a:r>
              <a:rPr lang="en-AU" sz="3237" b="1" baseline="30000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AU" sz="3237" b="1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AU" sz="2878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University of Washington, Seattle, Washington; *shreyap1@uw.edu</a:t>
            </a:r>
          </a:p>
          <a:p>
            <a:pPr>
              <a:spcBef>
                <a:spcPct val="20000"/>
              </a:spcBef>
            </a:pPr>
            <a:r>
              <a:rPr lang="en-AU" sz="2878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University of California San Francisco, San Francisco, California</a:t>
            </a: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2412517F-0D51-3073-C5E2-ACC5EC9AA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5053" y="11506131"/>
            <a:ext cx="3375251" cy="1132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68535" tIns="368535" rIns="368535" bIns="368535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598" b="1" kern="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METHODS</a:t>
            </a:r>
            <a:endParaRPr lang="en-AU" sz="3598" kern="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93CD257-7FD8-357C-5715-2BC8E87B10C9}"/>
              </a:ext>
            </a:extLst>
          </p:cNvPr>
          <p:cNvSpPr/>
          <p:nvPr/>
        </p:nvSpPr>
        <p:spPr>
          <a:xfrm>
            <a:off x="12068928" y="4800123"/>
            <a:ext cx="31472878" cy="27747611"/>
          </a:xfrm>
          <a:prstGeom prst="rect">
            <a:avLst/>
          </a:prstGeom>
          <a:noFill/>
          <a:ln w="76200">
            <a:solidFill>
              <a:srgbClr val="6B9B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40" dirty="0"/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3257F004-8294-694F-A14A-0E7CB93E0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5492" y="4870394"/>
            <a:ext cx="3201623" cy="835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68535" tIns="368535" rIns="368535" bIns="368535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598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RESULTS</a:t>
            </a:r>
            <a:endParaRPr lang="en-AU" sz="3598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051DD32-8409-E52D-F879-106918B7A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41" y="-108093"/>
            <a:ext cx="23415798" cy="3486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68535" tIns="368535" rIns="368535" bIns="368535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AU" sz="7194" spc="1156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Towards Causal Discovery with Statistical Guarantees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ED0EA3-5132-0B4A-04AB-215A72FD884C}"/>
              </a:ext>
            </a:extLst>
          </p:cNvPr>
          <p:cNvGrpSpPr/>
          <p:nvPr/>
        </p:nvGrpSpPr>
        <p:grpSpPr>
          <a:xfrm>
            <a:off x="72206" y="29769081"/>
            <a:ext cx="11548530" cy="2778651"/>
            <a:chOff x="27173413" y="29643283"/>
            <a:chExt cx="11424040" cy="3453933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E05F568F-4309-D9D8-6505-F709E0F3FBB3}"/>
                </a:ext>
              </a:extLst>
            </p:cNvPr>
            <p:cNvSpPr/>
            <p:nvPr/>
          </p:nvSpPr>
          <p:spPr>
            <a:xfrm>
              <a:off x="27447613" y="29643283"/>
              <a:ext cx="11149840" cy="3453933"/>
            </a:xfrm>
            <a:prstGeom prst="rect">
              <a:avLst/>
            </a:prstGeom>
            <a:solidFill>
              <a:srgbClr val="6B9B84">
                <a:alpha val="95000"/>
              </a:srgbClr>
            </a:solidFill>
            <a:ln w="76200">
              <a:solidFill>
                <a:srgbClr val="6B9B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40"/>
            </a:p>
          </p:txBody>
        </p:sp>
        <p:sp>
          <p:nvSpPr>
            <p:cNvPr id="44" name="Text Box 2">
              <a:extLst>
                <a:ext uri="{FF2B5EF4-FFF2-40B4-BE49-F238E27FC236}">
                  <a16:creationId xmlns:a16="http://schemas.microsoft.com/office/drawing/2014/main" id="{79247076-F1B9-526E-D5EF-BDF9CB28D8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73413" y="29814321"/>
              <a:ext cx="4305125" cy="667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tx1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368535" tIns="368535" rIns="368535" bIns="368535" anchor="ctr"/>
            <a:lstStyle>
              <a:lvl1pPr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GB" sz="3598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REFERENCES</a:t>
              </a:r>
              <a:endParaRPr lang="en-AU" sz="3598" kern="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9D27A701-D9F6-A490-B243-D432560C1CBA}"/>
                </a:ext>
              </a:extLst>
            </p:cNvPr>
            <p:cNvSpPr/>
            <p:nvPr/>
          </p:nvSpPr>
          <p:spPr>
            <a:xfrm>
              <a:off x="27605912" y="30502089"/>
              <a:ext cx="10901073" cy="2595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defTabSz="550486" eaLnBrk="0" hangingPunct="0">
                <a:spcBef>
                  <a:spcPts val="1295"/>
                </a:spcBef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Shimizu et al. </a:t>
              </a:r>
              <a:r>
                <a:rPr lang="en-US" sz="24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Journal of Machine Learning Research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2006.</a:t>
              </a:r>
            </a:p>
            <a:p>
              <a:pPr defTabSz="550486" eaLnBrk="0" hangingPunct="0">
                <a:spcBef>
                  <a:spcPts val="1295"/>
                </a:spcBef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 Sen &amp; Sen. </a:t>
              </a:r>
              <a:r>
                <a:rPr lang="en-US" sz="2400" i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Biometrika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2014</a:t>
              </a:r>
              <a:r>
                <a:rPr lang="en-US" sz="24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defTabSz="550486" eaLnBrk="0" hangingPunct="0">
                <a:spcBef>
                  <a:spcPts val="1295"/>
                </a:spcBef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 </a:t>
              </a:r>
              <a:r>
                <a:rPr lang="en-US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Mooji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et al. </a:t>
              </a:r>
              <a:r>
                <a:rPr lang="en-US" sz="24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Journal of Machine Learning Research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2016.</a:t>
              </a:r>
            </a:p>
            <a:p>
              <a:pPr defTabSz="612104" eaLnBrk="0" hangingPunct="0">
                <a:spcBef>
                  <a:spcPct val="50000"/>
                </a:spcBef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24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Ritz et al. </a:t>
              </a:r>
              <a:r>
                <a:rPr lang="en-US" sz="2400" b="0" i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PloS</a:t>
              </a:r>
              <a:r>
                <a:rPr lang="en-US" sz="2400" b="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one. </a:t>
              </a:r>
              <a:r>
                <a:rPr lang="en-US" sz="2400" b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2015.</a:t>
              </a:r>
            </a:p>
          </p:txBody>
        </p:sp>
      </p:grpSp>
      <p:pic>
        <p:nvPicPr>
          <p:cNvPr id="1148" name="Picture 1147" descr="A group of graphs showing different types of graphs&#10;&#10;Description automatically generated">
            <a:extLst>
              <a:ext uri="{FF2B5EF4-FFF2-40B4-BE49-F238E27FC236}">
                <a16:creationId xmlns:a16="http://schemas.microsoft.com/office/drawing/2014/main" id="{370F612B-2DD2-80BA-84B8-88BCEF4BE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" t="2893" r="16978" b="1569"/>
          <a:stretch/>
        </p:blipFill>
        <p:spPr>
          <a:xfrm>
            <a:off x="26024089" y="15422664"/>
            <a:ext cx="13716000" cy="8196651"/>
          </a:xfrm>
          <a:prstGeom prst="rect">
            <a:avLst/>
          </a:prstGeom>
        </p:spPr>
      </p:pic>
      <p:sp>
        <p:nvSpPr>
          <p:cNvPr id="80" name="Text Box 2">
            <a:extLst>
              <a:ext uri="{FF2B5EF4-FFF2-40B4-BE49-F238E27FC236}">
                <a16:creationId xmlns:a16="http://schemas.microsoft.com/office/drawing/2014/main" id="{FA1557C1-ED45-1B6F-DB70-25FFF61FB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03198" y="25566763"/>
            <a:ext cx="7078837" cy="647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68535" tIns="368535" rIns="368535" bIns="368535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2878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CDDR Diagnostic Interpretation</a:t>
            </a:r>
            <a:endParaRPr lang="en-AU" sz="2878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ángulo 12">
            <a:extLst>
              <a:ext uri="{FF2B5EF4-FFF2-40B4-BE49-F238E27FC236}">
                <a16:creationId xmlns:a16="http://schemas.microsoft.com/office/drawing/2014/main" id="{3762A999-4611-5C6A-B5C3-C416485FF84B}"/>
              </a:ext>
            </a:extLst>
          </p:cNvPr>
          <p:cNvSpPr/>
          <p:nvPr/>
        </p:nvSpPr>
        <p:spPr>
          <a:xfrm>
            <a:off x="653242" y="5649250"/>
            <a:ext cx="10816714" cy="533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causal discovery methods aim to infer causal direction from the data given certain distributional assumptions. </a:t>
            </a: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exists no diagnostic tool to assess assumption violations and their impact on detecting the causal direction.</a:t>
            </a: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propose the Causal Direction Detection Rate (CDDR) diagnostic to address this need.</a:t>
            </a: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observation: Impacts of assumption violations on inferred directionality depends on sample size:</a:t>
            </a:r>
          </a:p>
          <a:p>
            <a:pPr marL="800100" lvl="1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sample sizes may lead to indeterminate results due to insufficient information about causal directionality.</a:t>
            </a:r>
          </a:p>
          <a:p>
            <a:pPr marL="800100" lvl="1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sample sizes with subtle assumption violations may obscure detecting causal direction signal.</a:t>
            </a:r>
          </a:p>
          <a:p>
            <a:pPr marL="800100" lvl="1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2EDD24-0B26-0458-98E5-51C2D874C6FB}"/>
              </a:ext>
            </a:extLst>
          </p:cNvPr>
          <p:cNvGrpSpPr/>
          <p:nvPr/>
        </p:nvGrpSpPr>
        <p:grpSpPr>
          <a:xfrm>
            <a:off x="371621" y="4800125"/>
            <a:ext cx="11249114" cy="5836083"/>
            <a:chOff x="79003" y="7830705"/>
            <a:chExt cx="13204701" cy="6024354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78192C50-4F20-9456-93A1-CDCF825854FF}"/>
                </a:ext>
              </a:extLst>
            </p:cNvPr>
            <p:cNvSpPr/>
            <p:nvPr/>
          </p:nvSpPr>
          <p:spPr>
            <a:xfrm>
              <a:off x="173446" y="7830705"/>
              <a:ext cx="13110258" cy="6024354"/>
            </a:xfrm>
            <a:prstGeom prst="rect">
              <a:avLst/>
            </a:prstGeom>
            <a:solidFill>
              <a:srgbClr val="6B9B84">
                <a:alpha val="95000"/>
              </a:srgbClr>
            </a:solidFill>
            <a:ln w="76200">
              <a:solidFill>
                <a:srgbClr val="6B9B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40" dirty="0"/>
            </a:p>
          </p:txBody>
        </p:sp>
        <p:sp>
          <p:nvSpPr>
            <p:cNvPr id="9" name="Text Box 2">
              <a:extLst>
                <a:ext uri="{FF2B5EF4-FFF2-40B4-BE49-F238E27FC236}">
                  <a16:creationId xmlns:a16="http://schemas.microsoft.com/office/drawing/2014/main" id="{8CF619FC-9189-59E2-2349-9BB019AAE9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03" y="7940662"/>
              <a:ext cx="5684131" cy="7888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tx1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368535" tIns="368535" rIns="368535" bIns="368535" anchor="ctr"/>
            <a:lstStyle>
              <a:lvl1pPr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GB" sz="3598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INTRODUCTION</a:t>
              </a:r>
              <a:endParaRPr lang="en-AU" sz="3598" kern="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E8CB16D-94FC-4900-7230-D8DD3F21F363}"/>
              </a:ext>
            </a:extLst>
          </p:cNvPr>
          <p:cNvGrpSpPr/>
          <p:nvPr/>
        </p:nvGrpSpPr>
        <p:grpSpPr>
          <a:xfrm>
            <a:off x="-15472" y="26250900"/>
            <a:ext cx="11636207" cy="3092861"/>
            <a:chOff x="4302163" y="29643285"/>
            <a:chExt cx="22644744" cy="1973499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1833FA10-5286-ADC2-A35D-40EAE8BBAF8D}"/>
                </a:ext>
              </a:extLst>
            </p:cNvPr>
            <p:cNvSpPr/>
            <p:nvPr/>
          </p:nvSpPr>
          <p:spPr>
            <a:xfrm>
              <a:off x="5145659" y="29643285"/>
              <a:ext cx="21801248" cy="1973499"/>
            </a:xfrm>
            <a:prstGeom prst="rect">
              <a:avLst/>
            </a:prstGeom>
            <a:solidFill>
              <a:srgbClr val="6B9B84">
                <a:alpha val="95000"/>
              </a:srgbClr>
            </a:solidFill>
            <a:ln w="76200">
              <a:solidFill>
                <a:srgbClr val="6B9B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40"/>
            </a:p>
          </p:txBody>
        </p:sp>
        <p:sp>
          <p:nvSpPr>
            <p:cNvPr id="42" name="Text Box 2">
              <a:extLst>
                <a:ext uri="{FF2B5EF4-FFF2-40B4-BE49-F238E27FC236}">
                  <a16:creationId xmlns:a16="http://schemas.microsoft.com/office/drawing/2014/main" id="{4CD670B9-C09D-E05B-7E5D-60EBB5D266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2163" y="29654262"/>
              <a:ext cx="10852980" cy="532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tx1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368535" tIns="368535" rIns="368535" bIns="368535" anchor="ctr"/>
            <a:lstStyle>
              <a:lvl1pPr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GB" sz="3598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CONTRIBUTIONS</a:t>
              </a:r>
              <a:endParaRPr lang="en-AU" sz="3598" kern="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Text Box 2">
            <a:extLst>
              <a:ext uri="{FF2B5EF4-FFF2-40B4-BE49-F238E27FC236}">
                <a16:creationId xmlns:a16="http://schemas.microsoft.com/office/drawing/2014/main" id="{041CADF5-9E75-8256-244B-C2C2B9F92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00" y="11671569"/>
            <a:ext cx="4305125" cy="66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68535" tIns="368535" rIns="368535" bIns="368535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GB" sz="3598" b="1" kern="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METHODS</a:t>
            </a:r>
            <a:endParaRPr lang="en-AU" sz="3598" kern="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ángulo 11">
            <a:extLst>
              <a:ext uri="{FF2B5EF4-FFF2-40B4-BE49-F238E27FC236}">
                <a16:creationId xmlns:a16="http://schemas.microsoft.com/office/drawing/2014/main" id="{6698D7AC-D8A4-9477-2B9A-A98045EB99F1}"/>
              </a:ext>
            </a:extLst>
          </p:cNvPr>
          <p:cNvSpPr/>
          <p:nvPr/>
        </p:nvSpPr>
        <p:spPr>
          <a:xfrm>
            <a:off x="449846" y="10995150"/>
            <a:ext cx="11173120" cy="14830428"/>
          </a:xfrm>
          <a:prstGeom prst="rect">
            <a:avLst/>
          </a:prstGeom>
          <a:solidFill>
            <a:srgbClr val="6B9B84">
              <a:alpha val="95000"/>
            </a:srgbClr>
          </a:solidFill>
          <a:ln w="76200">
            <a:solidFill>
              <a:srgbClr val="6B9B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57" dirty="0">
              <a:solidFill>
                <a:srgbClr val="6B9B84"/>
              </a:solidFill>
            </a:endParaRPr>
          </a:p>
        </p:txBody>
      </p:sp>
      <p:sp>
        <p:nvSpPr>
          <p:cNvPr id="45" name="Text Box 2">
            <a:extLst>
              <a:ext uri="{FF2B5EF4-FFF2-40B4-BE49-F238E27FC236}">
                <a16:creationId xmlns:a16="http://schemas.microsoft.com/office/drawing/2014/main" id="{9BA8F667-665D-C771-3BC0-BFB437F20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621" y="10921105"/>
            <a:ext cx="3753209" cy="1258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4000" b="1" kern="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METHODS</a:t>
            </a:r>
            <a:endParaRPr lang="en-AU" sz="4000" kern="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31" name="Picture 130" descr="A black and white logo&#10;&#10;Description automatically generated">
            <a:extLst>
              <a:ext uri="{FF2B5EF4-FFF2-40B4-BE49-F238E27FC236}">
                <a16:creationId xmlns:a16="http://schemas.microsoft.com/office/drawing/2014/main" id="{6F3D5CDA-D448-3EE5-510A-2B37DEC8F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982" y="743040"/>
            <a:ext cx="5201000" cy="2510827"/>
          </a:xfrm>
          <a:prstGeom prst="rect">
            <a:avLst/>
          </a:prstGeom>
        </p:spPr>
      </p:pic>
      <p:pic>
        <p:nvPicPr>
          <p:cNvPr id="1028" name="Picture 4" descr="Home | Center for Statistics and the Social Sciences">
            <a:extLst>
              <a:ext uri="{FF2B5EF4-FFF2-40B4-BE49-F238E27FC236}">
                <a16:creationId xmlns:a16="http://schemas.microsoft.com/office/drawing/2014/main" id="{B0D93DB7-C881-3DA5-2D34-94A6EB607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0639" y="749036"/>
            <a:ext cx="6634487" cy="331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W Statistics">
            <a:extLst>
              <a:ext uri="{FF2B5EF4-FFF2-40B4-BE49-F238E27FC236}">
                <a16:creationId xmlns:a16="http://schemas.microsoft.com/office/drawing/2014/main" id="{719EA328-2875-5231-70C6-23CA81D2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4036" y="678118"/>
            <a:ext cx="3324334" cy="332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190854E-9A05-1DB2-DA19-F7B053D9EA52}"/>
              </a:ext>
            </a:extLst>
          </p:cNvPr>
          <p:cNvGrpSpPr/>
          <p:nvPr/>
        </p:nvGrpSpPr>
        <p:grpSpPr>
          <a:xfrm>
            <a:off x="616039" y="11813868"/>
            <a:ext cx="10873537" cy="5666768"/>
            <a:chOff x="1083673" y="14465836"/>
            <a:chExt cx="10873537" cy="566676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3E6540E-48B0-4B88-96DF-3851DB9E9B47}"/>
                </a:ext>
              </a:extLst>
            </p:cNvPr>
            <p:cNvGrpSpPr/>
            <p:nvPr/>
          </p:nvGrpSpPr>
          <p:grpSpPr>
            <a:xfrm>
              <a:off x="1083673" y="14465836"/>
              <a:ext cx="10873537" cy="2739211"/>
              <a:chOff x="1365049" y="18638954"/>
              <a:chExt cx="10873537" cy="2739211"/>
            </a:xfrm>
          </p:grpSpPr>
          <p:sp>
            <p:nvSpPr>
              <p:cNvPr id="57" name="Rectángulo 12">
                <a:extLst>
                  <a:ext uri="{FF2B5EF4-FFF2-40B4-BE49-F238E27FC236}">
                    <a16:creationId xmlns:a16="http://schemas.microsoft.com/office/drawing/2014/main" id="{A0AC348C-3E08-1B94-E75E-521A3C300531}"/>
                  </a:ext>
                </a:extLst>
              </p:cNvPr>
              <p:cNvSpPr/>
              <p:nvPr/>
            </p:nvSpPr>
            <p:spPr>
              <a:xfrm>
                <a:off x="1365049" y="18638954"/>
                <a:ext cx="10873536" cy="2739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endPara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spcBef>
                    <a:spcPct val="20000"/>
                  </a:spcBef>
                </a:pPr>
                <a:r>
                  <a:rPr lang="en-CA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proposed Causal Direction Detection Rate (CDDR) diagnostic</a:t>
                </a:r>
              </a:p>
              <a:p>
                <a:pPr marL="800100" lvl="1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Measures </a:t>
                </a:r>
                <a:r>
                  <a:rPr lang="en-CA" sz="2400" b="1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uncertainty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causal direction as a function of sample size</a:t>
                </a:r>
              </a:p>
              <a:p>
                <a:pPr marL="800100" lvl="1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b="1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Applicable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any functional causal discovery method</a:t>
                </a:r>
              </a:p>
              <a:p>
                <a:pPr marL="800100" lvl="1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:r>
                  <a:rPr lang="en-CA" sz="2400" b="1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consistent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exhibits </a:t>
                </a:r>
                <a:r>
                  <a:rPr lang="en-CA" sz="2400" b="1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CLT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properties under some assumptions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8DBB371-FEB8-D5C6-0997-C7997A172B64}"/>
                  </a:ext>
                </a:extLst>
              </p:cNvPr>
              <p:cNvSpPr/>
              <p:nvPr/>
            </p:nvSpPr>
            <p:spPr>
              <a:xfrm>
                <a:off x="1365050" y="18968196"/>
                <a:ext cx="10873536" cy="240996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4D833DA-14AB-2580-3A13-0EBC08E47C7E}"/>
                </a:ext>
              </a:extLst>
            </p:cNvPr>
            <p:cNvCxnSpPr>
              <a:cxnSpLocks/>
            </p:cNvCxnSpPr>
            <p:nvPr/>
          </p:nvCxnSpPr>
          <p:spPr>
            <a:xfrm>
              <a:off x="6451926" y="17205047"/>
              <a:ext cx="0" cy="379955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2E6B5AD-214A-BEC8-0D75-03BB79B687D8}"/>
                </a:ext>
              </a:extLst>
            </p:cNvPr>
            <p:cNvGrpSpPr/>
            <p:nvPr/>
          </p:nvGrpSpPr>
          <p:grpSpPr>
            <a:xfrm>
              <a:off x="2946528" y="17141844"/>
              <a:ext cx="7727493" cy="2990760"/>
              <a:chOff x="2502506" y="23644288"/>
              <a:chExt cx="7727493" cy="2990760"/>
            </a:xfrm>
          </p:grpSpPr>
          <p:sp>
            <p:nvSpPr>
              <p:cNvPr id="53" name="Rectángulo 12">
                <a:extLst>
                  <a:ext uri="{FF2B5EF4-FFF2-40B4-BE49-F238E27FC236}">
                    <a16:creationId xmlns:a16="http://schemas.microsoft.com/office/drawing/2014/main" id="{A83F17B5-2CDB-AA20-470E-E50C30363FA6}"/>
                  </a:ext>
                </a:extLst>
              </p:cNvPr>
              <p:cNvSpPr/>
              <p:nvPr/>
            </p:nvSpPr>
            <p:spPr>
              <a:xfrm>
                <a:off x="2822430" y="24298763"/>
                <a:ext cx="7407569" cy="2160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endPara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Linear Non-Gaussian Acyclic Model (</a:t>
                </a:r>
                <a:r>
                  <a:rPr lang="en-CA" sz="24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LiNGAM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CA" sz="2400" baseline="30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the Test-based Approach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Additive Noise Models (ANM)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Post-Nonlinear Causal Model (PNL)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E6896CA-2A62-8519-BFFE-C84CEE71F41A}"/>
                  </a:ext>
                </a:extLst>
              </p:cNvPr>
              <p:cNvSpPr/>
              <p:nvPr/>
            </p:nvSpPr>
            <p:spPr>
              <a:xfrm>
                <a:off x="3153092" y="24693480"/>
                <a:ext cx="6540148" cy="841248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3E6348F-FFD4-BA0E-A2EB-001E34130AF2}"/>
                  </a:ext>
                </a:extLst>
              </p:cNvPr>
              <p:cNvSpPr/>
              <p:nvPr/>
            </p:nvSpPr>
            <p:spPr>
              <a:xfrm>
                <a:off x="2502506" y="24087446"/>
                <a:ext cx="7407568" cy="2547602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ángulo 12">
                <a:extLst>
                  <a:ext uri="{FF2B5EF4-FFF2-40B4-BE49-F238E27FC236}">
                    <a16:creationId xmlns:a16="http://schemas.microsoft.com/office/drawing/2014/main" id="{C8EBC519-FE2D-127B-A4F3-024C8C3C4A8C}"/>
                  </a:ext>
                </a:extLst>
              </p:cNvPr>
              <p:cNvSpPr/>
              <p:nvPr/>
            </p:nvSpPr>
            <p:spPr>
              <a:xfrm>
                <a:off x="3259078" y="23644288"/>
                <a:ext cx="5718316" cy="978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endPara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spcBef>
                    <a:spcPct val="20000"/>
                  </a:spcBef>
                </a:pPr>
                <a:r>
                  <a:rPr lang="en-CA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Causal Discovery Methods</a:t>
                </a: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9D77698-7EF2-22A0-CE28-03CEA883F498}"/>
              </a:ext>
            </a:extLst>
          </p:cNvPr>
          <p:cNvGrpSpPr/>
          <p:nvPr/>
        </p:nvGrpSpPr>
        <p:grpSpPr>
          <a:xfrm>
            <a:off x="1165467" y="17528561"/>
            <a:ext cx="10181081" cy="7996887"/>
            <a:chOff x="1312956" y="18277382"/>
            <a:chExt cx="10181081" cy="7996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ángulo 12">
                  <a:extLst>
                    <a:ext uri="{FF2B5EF4-FFF2-40B4-BE49-F238E27FC236}">
                      <a16:creationId xmlns:a16="http://schemas.microsoft.com/office/drawing/2014/main" id="{43260291-CFA2-8F56-0090-0C7E374C867E}"/>
                    </a:ext>
                  </a:extLst>
                </p:cNvPr>
                <p:cNvSpPr/>
                <p:nvPr/>
              </p:nvSpPr>
              <p:spPr>
                <a:xfrm>
                  <a:off x="2549697" y="21171351"/>
                  <a:ext cx="7086470" cy="48936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20000"/>
                    </a:spcBef>
                  </a:pPr>
                  <a:endPara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Assumes</a:t>
                  </a: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endPara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endParaRPr lang="en-US" sz="2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endParaRPr lang="en-US" sz="2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Uses linear regression to decide between</a:t>
                  </a:r>
                </a:p>
                <a:p>
                  <a:pPr marL="1371600" lvl="2" indent="-457200">
                    <a:spcBef>
                      <a:spcPct val="20000"/>
                    </a:spcBef>
                    <a:buClr>
                      <a:schemeClr val="bg1"/>
                    </a:buClr>
                    <a:buSzPct val="85000"/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𝜖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𝜖</m:t>
                      </m:r>
                    </m:oMath>
                  </a14:m>
                  <a:endParaRPr lang="en-US" sz="2400" b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1371600" lvl="2" indent="-457200">
                    <a:spcBef>
                      <a:spcPct val="20000"/>
                    </a:spcBef>
                    <a:buClr>
                      <a:schemeClr val="bg1"/>
                    </a:buClr>
                    <a:buSzPct val="85000"/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η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⊥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η</m:t>
                      </m:r>
                    </m:oMath>
                  </a14:m>
                  <a:endParaRPr lang="en-US" sz="2400" b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457200" indent="-457200">
                    <a:spcBef>
                      <a:spcPct val="20000"/>
                    </a:spcBef>
                    <a:buClr>
                      <a:schemeClr val="bg1"/>
                    </a:buClr>
                    <a:buSzPct val="85000"/>
                    <a:buFont typeface="+mj-lt"/>
                    <a:buAutoNum type="arabicPeriod"/>
                  </a:pPr>
                  <a:endParaRPr lang="en-US" sz="2400" b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457200" indent="-457200">
                    <a:spcBef>
                      <a:spcPct val="20000"/>
                    </a:spcBef>
                    <a:buClr>
                      <a:schemeClr val="bg1"/>
                    </a:buClr>
                    <a:buSzPct val="85000"/>
                    <a:buFont typeface="+mj-lt"/>
                    <a:buAutoNum type="arabicPeriod"/>
                  </a:pPr>
                  <a:endParaRPr lang="en-US" sz="2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endPara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9" name="Rectángulo 12">
                  <a:extLst>
                    <a:ext uri="{FF2B5EF4-FFF2-40B4-BE49-F238E27FC236}">
                      <a16:creationId xmlns:a16="http://schemas.microsoft.com/office/drawing/2014/main" id="{43260291-CFA2-8F56-0090-0C7E374C86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9697" y="21171351"/>
                  <a:ext cx="7086470" cy="4893647"/>
                </a:xfrm>
                <a:prstGeom prst="rect">
                  <a:avLst/>
                </a:prstGeom>
                <a:blipFill>
                  <a:blip r:embed="rId7"/>
                  <a:stretch>
                    <a:fillRect l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90DA26A-2B06-8AE6-E7FB-A3E3ADE449B5}"/>
                </a:ext>
              </a:extLst>
            </p:cNvPr>
            <p:cNvGrpSpPr/>
            <p:nvPr/>
          </p:nvGrpSpPr>
          <p:grpSpPr>
            <a:xfrm>
              <a:off x="1523697" y="18759357"/>
              <a:ext cx="9970340" cy="3564053"/>
              <a:chOff x="1773081" y="20528022"/>
              <a:chExt cx="9970340" cy="3564053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34485A94-6E16-A219-2A93-033F0E2220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3081" y="21547180"/>
                <a:ext cx="9326886" cy="109728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Rectángulo 12">
                    <a:extLst>
                      <a:ext uri="{FF2B5EF4-FFF2-40B4-BE49-F238E27FC236}">
                        <a16:creationId xmlns:a16="http://schemas.microsoft.com/office/drawing/2014/main" id="{F395DA72-4E6C-98D5-0156-6A2F2B956404}"/>
                      </a:ext>
                    </a:extLst>
                  </p:cNvPr>
                  <p:cNvSpPr/>
                  <p:nvPr/>
                </p:nvSpPr>
                <p:spPr>
                  <a:xfrm>
                    <a:off x="2290154" y="20528022"/>
                    <a:ext cx="9453267" cy="356405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endParaRPr lang="en-CA" sz="2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marL="342900" indent="-342900">
                      <a:spcBef>
                        <a:spcPct val="20000"/>
                      </a:spcBef>
                      <a:buClr>
                        <a:schemeClr val="bg1"/>
                      </a:buClr>
                      <a:buSzPct val="150000"/>
                      <a:buFont typeface="Arial" panose="020B0604020202020204" pitchFamily="34" charset="0"/>
                      <a:buChar char="•"/>
                    </a:pPr>
                    <a:r>
                      <a:rPr lang="en-CA" sz="2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Uses hypothesis tests to determine the causal direction:</a:t>
                    </a:r>
                  </a:p>
                  <a:p>
                    <a:pPr>
                      <a:spcBef>
                        <a:spcPct val="20000"/>
                      </a:spcBef>
                      <a:buClr>
                        <a:schemeClr val="bg1"/>
                      </a:buClr>
                      <a:buSzPct val="150000"/>
                    </a:pPr>
                    <a:endParaRPr lang="en-CA" sz="2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marL="342900" indent="-342900">
                      <a:spcBef>
                        <a:spcPct val="20000"/>
                      </a:spcBef>
                      <a:buClr>
                        <a:schemeClr val="bg1"/>
                      </a:buClr>
                      <a:buSzPct val="150000"/>
                      <a:buFont typeface="Arial" panose="020B0604020202020204" pitchFamily="34" charset="0"/>
                      <a:buChar char="•"/>
                    </a:pPr>
                    <a:endParaRPr lang="en-CA" sz="2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marL="342900" indent="-342900">
                      <a:spcBef>
                        <a:spcPct val="20000"/>
                      </a:spcBef>
                      <a:buClr>
                        <a:schemeClr val="bg1"/>
                      </a:buClr>
                      <a:buSzPct val="150000"/>
                      <a:buFont typeface="Arial" panose="020B0604020202020204" pitchFamily="34" charset="0"/>
                      <a:buChar char="•"/>
                    </a:pPr>
                    <a:endParaRPr lang="en-CA" sz="2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marL="342900" indent="-342900">
                      <a:spcBef>
                        <a:spcPct val="20000"/>
                      </a:spcBef>
                      <a:buClr>
                        <a:schemeClr val="bg1"/>
                      </a:buClr>
                      <a:buSzPct val="150000"/>
                      <a:buFont typeface="Arial" panose="020B0604020202020204" pitchFamily="34" charset="0"/>
                      <a:buChar char="•"/>
                    </a:pPr>
                    <a:r>
                      <a:rPr lang="en-CA" sz="2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Compares p-value estimated from </a:t>
                    </a:r>
                    <a14:m>
                      <m:oMath xmlns:m="http://schemas.openxmlformats.org/officeDocument/2006/math">
                        <m:r>
                          <a:rPr lang="en-CA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oMath>
                    </a14:m>
                    <a:r>
                      <a:rPr lang="en-CA" sz="2400" baseline="30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*</a:t>
                    </a:r>
                    <a:r>
                      <a:rPr lang="en-CA" sz="2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to significance level</a:t>
                    </a:r>
                    <a:endParaRPr lang="en-US" sz="2400" b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marL="457200" indent="-457200">
                      <a:spcBef>
                        <a:spcPct val="20000"/>
                      </a:spcBef>
                      <a:buClr>
                        <a:schemeClr val="bg1"/>
                      </a:buClr>
                      <a:buSzPct val="85000"/>
                      <a:buFont typeface="+mj-lt"/>
                      <a:buAutoNum type="arabicPeriod"/>
                    </a:pPr>
                    <a:endParaRPr lang="en-US" sz="2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marL="342900" indent="-342900">
                      <a:spcBef>
                        <a:spcPct val="20000"/>
                      </a:spcBef>
                      <a:buClr>
                        <a:schemeClr val="bg1"/>
                      </a:buClr>
                      <a:buSzPct val="150000"/>
                      <a:buFont typeface="Arial" panose="020B0604020202020204" pitchFamily="34" charset="0"/>
                      <a:buChar char="•"/>
                    </a:pPr>
                    <a:endParaRPr lang="en-CA" sz="2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Rectángulo 12">
                    <a:extLst>
                      <a:ext uri="{FF2B5EF4-FFF2-40B4-BE49-F238E27FC236}">
                        <a16:creationId xmlns:a16="http://schemas.microsoft.com/office/drawing/2014/main" id="{F395DA72-4E6C-98D5-0156-6A2F2B95640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154" y="20528022"/>
                    <a:ext cx="9453267" cy="35640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8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3" name="Rectángulo 12">
              <a:extLst>
                <a:ext uri="{FF2B5EF4-FFF2-40B4-BE49-F238E27FC236}">
                  <a16:creationId xmlns:a16="http://schemas.microsoft.com/office/drawing/2014/main" id="{BFABD65B-6692-DAB2-DD26-DE7157BF1690}"/>
                </a:ext>
              </a:extLst>
            </p:cNvPr>
            <p:cNvSpPr/>
            <p:nvPr/>
          </p:nvSpPr>
          <p:spPr>
            <a:xfrm>
              <a:off x="1980389" y="24514414"/>
              <a:ext cx="9010763" cy="1717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</a:pPr>
              <a:endPara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bg1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Compares “test-statistics” (e.g. mutual information) between directions</a:t>
              </a:r>
              <a:endParaRPr 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bg1"/>
                </a:buClr>
                <a:buSzPct val="150000"/>
                <a:buFont typeface="Arial" panose="020B0604020202020204" pitchFamily="34" charset="0"/>
                <a:buChar char="•"/>
              </a:pPr>
              <a:endPara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Rectángulo 12">
              <a:extLst>
                <a:ext uri="{FF2B5EF4-FFF2-40B4-BE49-F238E27FC236}">
                  <a16:creationId xmlns:a16="http://schemas.microsoft.com/office/drawing/2014/main" id="{E4F8E338-CBA7-0BEC-369D-0EE6B4A183D5}"/>
                </a:ext>
              </a:extLst>
            </p:cNvPr>
            <p:cNvSpPr/>
            <p:nvPr/>
          </p:nvSpPr>
          <p:spPr>
            <a:xfrm>
              <a:off x="4870458" y="25216042"/>
              <a:ext cx="2390451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</a:pPr>
              <a:endPara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spcBef>
                  <a:spcPct val="20000"/>
                </a:spcBef>
              </a:pPr>
              <a:r>
                <a:rPr lang="en-CA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LiNGAM</a:t>
              </a:r>
              <a:endParaRPr lang="en-CA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Rectángulo 12">
              <a:extLst>
                <a:ext uri="{FF2B5EF4-FFF2-40B4-BE49-F238E27FC236}">
                  <a16:creationId xmlns:a16="http://schemas.microsoft.com/office/drawing/2014/main" id="{21030B0F-B36D-0669-C135-407057DC582B}"/>
                </a:ext>
              </a:extLst>
            </p:cNvPr>
            <p:cNvSpPr/>
            <p:nvPr/>
          </p:nvSpPr>
          <p:spPr>
            <a:xfrm>
              <a:off x="3288379" y="18277382"/>
              <a:ext cx="5609106" cy="9483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</a:pPr>
              <a:endPara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spcBef>
                  <a:spcPct val="20000"/>
                </a:spcBef>
              </a:pPr>
              <a:r>
                <a:rPr lang="en-CA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Test-based</a:t>
              </a:r>
            </a:p>
          </p:txBody>
        </p:sp>
        <p:sp>
          <p:nvSpPr>
            <p:cNvPr id="69" name="Rectángulo 12">
              <a:extLst>
                <a:ext uri="{FF2B5EF4-FFF2-40B4-BE49-F238E27FC236}">
                  <a16:creationId xmlns:a16="http://schemas.microsoft.com/office/drawing/2014/main" id="{AFF07779-4CB4-655D-1A85-0E9C97A5BD86}"/>
                </a:ext>
              </a:extLst>
            </p:cNvPr>
            <p:cNvSpPr/>
            <p:nvPr/>
          </p:nvSpPr>
          <p:spPr>
            <a:xfrm>
              <a:off x="2693615" y="22072265"/>
              <a:ext cx="6590278" cy="1342237"/>
            </a:xfrm>
            <a:prstGeom prst="rect">
              <a:avLst/>
            </a:prstGeom>
          </p:spPr>
          <p:txBody>
            <a:bodyPr wrap="square" numCol="2">
              <a:spAutoFit/>
            </a:bodyPr>
            <a:lstStyle/>
            <a:p>
              <a:pPr marL="914400" lvl="1" indent="-457200">
                <a:spcBef>
                  <a:spcPct val="20000"/>
                </a:spcBef>
                <a:buClr>
                  <a:schemeClr val="bg1"/>
                </a:buClr>
                <a:buSzPct val="85000"/>
                <a:buFont typeface="+mj-lt"/>
                <a:buAutoNum type="arabicPeriod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Linearity</a:t>
              </a:r>
            </a:p>
            <a:p>
              <a:pPr marL="914400" lvl="1" indent="-457200">
                <a:spcBef>
                  <a:spcPct val="20000"/>
                </a:spcBef>
                <a:buClr>
                  <a:schemeClr val="bg1"/>
                </a:buClr>
                <a:buSzPct val="85000"/>
                <a:buFont typeface="+mj-lt"/>
                <a:buAutoNum type="arabicPeriod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Non-</a:t>
              </a:r>
              <a:r>
                <a:rPr lang="en-CA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Gaussianity</a:t>
              </a: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914400" lvl="1" indent="-457200">
                <a:spcBef>
                  <a:spcPct val="20000"/>
                </a:spcBef>
                <a:buClr>
                  <a:schemeClr val="bg1"/>
                </a:buClr>
                <a:buSzPct val="85000"/>
                <a:buFont typeface="+mj-lt"/>
                <a:buAutoNum type="arabicPeriod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I.I.D data </a:t>
              </a:r>
            </a:p>
            <a:p>
              <a:pPr marL="914400" lvl="1" indent="-457200">
                <a:spcBef>
                  <a:spcPct val="20000"/>
                </a:spcBef>
                <a:buClr>
                  <a:schemeClr val="bg1"/>
                </a:buClr>
                <a:buSzPct val="85000"/>
                <a:buFont typeface="+mj-lt"/>
                <a:buAutoNum type="arabicPeriod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Acyclicity</a:t>
              </a:r>
            </a:p>
            <a:p>
              <a:pPr marL="914400" lvl="1" indent="-457200">
                <a:spcBef>
                  <a:spcPct val="20000"/>
                </a:spcBef>
                <a:buClr>
                  <a:schemeClr val="bg1"/>
                </a:buClr>
                <a:buSzPct val="85000"/>
                <a:buFont typeface="+mj-lt"/>
                <a:buAutoNum type="arabicPeriod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unobserved confounding</a:t>
              </a: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FD7EA9D-291C-17BE-0D09-3266273B7348}"/>
                </a:ext>
              </a:extLst>
            </p:cNvPr>
            <p:cNvSpPr/>
            <p:nvPr/>
          </p:nvSpPr>
          <p:spPr>
            <a:xfrm>
              <a:off x="1312956" y="18625893"/>
              <a:ext cx="9792265" cy="6079668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7982401-F149-53A0-686A-1F94787AEC6C}"/>
                </a:ext>
              </a:extLst>
            </p:cNvPr>
            <p:cNvSpPr/>
            <p:nvPr/>
          </p:nvSpPr>
          <p:spPr>
            <a:xfrm>
              <a:off x="1312956" y="21555699"/>
              <a:ext cx="9792265" cy="471857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F5BDE7B-58EB-E974-F010-C28F467D4EE6}"/>
              </a:ext>
            </a:extLst>
          </p:cNvPr>
          <p:cNvGrpSpPr/>
          <p:nvPr/>
        </p:nvGrpSpPr>
        <p:grpSpPr>
          <a:xfrm>
            <a:off x="11645708" y="5833757"/>
            <a:ext cx="12209632" cy="7263201"/>
            <a:chOff x="38786" y="28674858"/>
            <a:chExt cx="12209632" cy="7263201"/>
          </a:xfrm>
        </p:grpSpPr>
        <p:pic>
          <p:nvPicPr>
            <p:cNvPr id="81" name="Picture 80" descr="A graph of error distribution&#10;&#10;Description automatically generated">
              <a:extLst>
                <a:ext uri="{FF2B5EF4-FFF2-40B4-BE49-F238E27FC236}">
                  <a16:creationId xmlns:a16="http://schemas.microsoft.com/office/drawing/2014/main" id="{6AF6588D-A9C9-3A35-74BD-6F4B9E7AF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462" y="31380676"/>
              <a:ext cx="4572000" cy="3886200"/>
            </a:xfrm>
            <a:prstGeom prst="rect">
              <a:avLst/>
            </a:prstGeom>
          </p:spPr>
        </p:pic>
        <p:pic>
          <p:nvPicPr>
            <p:cNvPr id="82" name="Picture 81" descr="A graph of a function&#10;&#10;Description automatically generated">
              <a:extLst>
                <a:ext uri="{FF2B5EF4-FFF2-40B4-BE49-F238E27FC236}">
                  <a16:creationId xmlns:a16="http://schemas.microsoft.com/office/drawing/2014/main" id="{C64257F9-6ADD-3656-385D-1285D2BA0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5095" y="31357630"/>
              <a:ext cx="4572000" cy="3886200"/>
            </a:xfrm>
            <a:prstGeom prst="rect">
              <a:avLst/>
            </a:prstGeom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B8FF1DE-8EA9-7A27-205D-B4CA30DD02ED}"/>
                </a:ext>
              </a:extLst>
            </p:cNvPr>
            <p:cNvGrpSpPr/>
            <p:nvPr/>
          </p:nvGrpSpPr>
          <p:grpSpPr>
            <a:xfrm>
              <a:off x="38786" y="28674858"/>
              <a:ext cx="12209632" cy="7263201"/>
              <a:chOff x="41469" y="28906200"/>
              <a:chExt cx="12209632" cy="7016924"/>
            </a:xfrm>
          </p:grpSpPr>
          <p:sp>
            <p:nvSpPr>
              <p:cNvPr id="85" name="Text Box 2">
                <a:extLst>
                  <a:ext uri="{FF2B5EF4-FFF2-40B4-BE49-F238E27FC236}">
                    <a16:creationId xmlns:a16="http://schemas.microsoft.com/office/drawing/2014/main" id="{18435F4F-E880-F97F-92CC-31C3F9785F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469" y="28906200"/>
                <a:ext cx="5232892" cy="4967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tx1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409803" tIns="409803" rIns="409803" bIns="409803" anchor="ctr"/>
              <a:lstStyle>
                <a:lvl1pPr defTabSz="192088" eaLnBrk="0" hangingPunct="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 defTabSz="192088" eaLnBrk="0" hangingPunct="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defTabSz="192088" eaLnBrk="0" hangingPunct="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defTabSz="192088" eaLnBrk="0" hangingPunct="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defTabSz="192088" eaLnBrk="0" hangingPunct="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defTabSz="1920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defTabSz="1920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defTabSz="1920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defTabSz="1920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GB" sz="3200" b="1" kern="0" dirty="0">
                    <a:solidFill>
                      <a:srgbClr val="6B9B84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Simulation Setup</a:t>
                </a:r>
                <a:endParaRPr lang="en-AU" sz="3200" kern="0" dirty="0">
                  <a:solidFill>
                    <a:srgbClr val="6B9B84"/>
                  </a:solidFill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ángulo 12">
                    <a:extLst>
                      <a:ext uri="{FF2B5EF4-FFF2-40B4-BE49-F238E27FC236}">
                        <a16:creationId xmlns:a16="http://schemas.microsoft.com/office/drawing/2014/main" id="{15473B51-7C9C-9811-C65D-1E19CD49624B}"/>
                      </a:ext>
                    </a:extLst>
                  </p:cNvPr>
                  <p:cNvSpPr/>
                  <p:nvPr/>
                </p:nvSpPr>
                <p:spPr>
                  <a:xfrm>
                    <a:off x="615264" y="29540626"/>
                    <a:ext cx="11635837" cy="252992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342900" indent="-342900">
                      <a:spcBef>
                        <a:spcPct val="20000"/>
                      </a:spcBef>
                      <a:buClr>
                        <a:schemeClr val="tx1"/>
                      </a:buClr>
                      <a:buSzPct val="150000"/>
                      <a:buFont typeface="Arial" panose="020B0604020202020204" pitchFamily="34" charset="0"/>
                      <a:buChar char="•"/>
                    </a:pPr>
                    <a:r>
                      <a:rPr lang="en-CA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Demonstrate the CDDR diagnostic applied to </a:t>
                    </a:r>
                    <a:r>
                      <a:rPr lang="en-CA" sz="2400" dirty="0" err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LiNGAM</a:t>
                    </a:r>
                    <a:r>
                      <a:rPr lang="en-CA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and test-based approach for varying levels of linearity and non-</a:t>
                    </a:r>
                    <a:r>
                      <a:rPr lang="en-CA" sz="2400" dirty="0" err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Gaussianity</a:t>
                    </a:r>
                    <a:r>
                      <a:rPr lang="en-CA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assumption violations</a:t>
                    </a:r>
                  </a:p>
                  <a:p>
                    <a:pPr marL="342900" indent="-342900">
                      <a:spcBef>
                        <a:spcPct val="20000"/>
                      </a:spcBef>
                      <a:buClr>
                        <a:schemeClr val="tx1"/>
                      </a:buClr>
                      <a:buSzPct val="150000"/>
                      <a:buFont typeface="Arial" panose="020B0604020202020204" pitchFamily="34" charset="0"/>
                      <a:buChar char="•"/>
                    </a:pPr>
                    <a:r>
                      <a:rPr lang="en-CA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Correct</a:t>
                    </a:r>
                    <a:r>
                      <a:rPr lang="en-CA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direction is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=10000</m:t>
                        </m:r>
                      </m:oMath>
                    </a14:m>
                    <a:r>
                      <a:rPr lang="en-CA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, subsample size ranges from 20 to 1699</a:t>
                    </a:r>
                  </a:p>
                  <a:p>
                    <a:pPr marL="342900" indent="-342900">
                      <a:spcBef>
                        <a:spcPct val="20000"/>
                      </a:spcBef>
                      <a:buClr>
                        <a:schemeClr val="tx1"/>
                      </a:buClr>
                      <a:buSzPct val="150000"/>
                      <a:buFont typeface="Arial" panose="020B0604020202020204" pitchFamily="34" charset="0"/>
                      <a:buChar char="•"/>
                    </a:pPr>
                    <a:r>
                      <a:rPr lang="en-CA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CDDR diagnostic interpretation assumes consistent direction, acyclicity, </a:t>
                    </a:r>
                    <a:r>
                      <a:rPr lang="en-CA" sz="2400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i.i.d</a:t>
                    </a:r>
                    <a:r>
                      <a:rPr lang="en-CA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data, and no unobserved confounding</a:t>
                    </a:r>
                    <a:endParaRPr lang="en-CA" sz="24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marL="342900" indent="-342900">
                      <a:spcBef>
                        <a:spcPct val="20000"/>
                      </a:spcBef>
                      <a:buClr>
                        <a:srgbClr val="6B9B84"/>
                      </a:buClr>
                      <a:buSzPct val="150000"/>
                      <a:buFont typeface="Arial" panose="020B0604020202020204" pitchFamily="34" charset="0"/>
                      <a:buChar char="•"/>
                    </a:pPr>
                    <a:endParaRPr lang="en-CA" sz="2400" dirty="0">
                      <a:solidFill>
                        <a:srgbClr val="6B9B8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8" name="Rectángulo 12">
                    <a:extLst>
                      <a:ext uri="{FF2B5EF4-FFF2-40B4-BE49-F238E27FC236}">
                        <a16:creationId xmlns:a16="http://schemas.microsoft.com/office/drawing/2014/main" id="{15473B51-7C9C-9811-C65D-1E19CD496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264" y="29540626"/>
                    <a:ext cx="11635837" cy="252992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527" t="-8213" r="-4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6" name="Rectángulo 25">
                <a:extLst>
                  <a:ext uri="{FF2B5EF4-FFF2-40B4-BE49-F238E27FC236}">
                    <a16:creationId xmlns:a16="http://schemas.microsoft.com/office/drawing/2014/main" id="{A164EA32-2E97-561C-0ACF-8D8E5623E23B}"/>
                  </a:ext>
                </a:extLst>
              </p:cNvPr>
              <p:cNvSpPr/>
              <p:nvPr/>
            </p:nvSpPr>
            <p:spPr>
              <a:xfrm>
                <a:off x="6608758" y="35092127"/>
                <a:ext cx="549933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A" sz="1600" i="1" dirty="0">
                    <a:solidFill>
                      <a:schemeClr val="accent6">
                        <a:lumMod val="50000"/>
                      </a:schemeClr>
                    </a:solidFill>
                    <a:cs typeface="Arial" panose="020B0604020202020204" pitchFamily="34" charset="0"/>
                  </a:rPr>
                  <a:t>Simulation settings for varying levels of linearity. Polynomial = 1 corresponds to linear setting. Polynomial = 1.25 corresponds to slightly nonlinear. Polynomial = 3 corresponds to nonlinear. </a:t>
                </a:r>
              </a:p>
            </p:txBody>
          </p:sp>
          <p:sp>
            <p:nvSpPr>
              <p:cNvPr id="97" name="Rectángulo 25">
                <a:extLst>
                  <a:ext uri="{FF2B5EF4-FFF2-40B4-BE49-F238E27FC236}">
                    <a16:creationId xmlns:a16="http://schemas.microsoft.com/office/drawing/2014/main" id="{C74FC01B-ED36-B29F-F2A3-04FE2172577E}"/>
                  </a:ext>
                </a:extLst>
              </p:cNvPr>
              <p:cNvSpPr/>
              <p:nvPr/>
            </p:nvSpPr>
            <p:spPr>
              <a:xfrm>
                <a:off x="682934" y="35092127"/>
                <a:ext cx="576410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A" sz="1600" i="1" dirty="0">
                    <a:solidFill>
                      <a:schemeClr val="accent6">
                        <a:lumMod val="50000"/>
                      </a:schemeClr>
                    </a:solidFill>
                    <a:cs typeface="Arial" panose="020B0604020202020204" pitchFamily="34" charset="0"/>
                  </a:rPr>
                  <a:t>Simulation settings for varying levels of non-</a:t>
                </a:r>
                <a:r>
                  <a:rPr lang="en-CA" sz="1600" i="1" dirty="0" err="1">
                    <a:solidFill>
                      <a:schemeClr val="accent6">
                        <a:lumMod val="50000"/>
                      </a:schemeClr>
                    </a:solidFill>
                    <a:cs typeface="Arial" panose="020B0604020202020204" pitchFamily="34" charset="0"/>
                  </a:rPr>
                  <a:t>Gaussianity</a:t>
                </a:r>
                <a:r>
                  <a:rPr lang="en-CA" sz="1600" i="1" dirty="0">
                    <a:solidFill>
                      <a:schemeClr val="accent6">
                        <a:lumMod val="50000"/>
                      </a:schemeClr>
                    </a:solidFill>
                    <a:cs typeface="Arial" panose="020B0604020202020204" pitchFamily="34" charset="0"/>
                  </a:rPr>
                  <a:t>.  GMM(k=3) corresponds to non-Gaussian. GMM(k=2) corresponds to slightly non-Gaussian. Gaussian corresponds to Gaussian setting.</a:t>
                </a:r>
              </a:p>
            </p:txBody>
          </p:sp>
        </p:grpSp>
        <p:pic>
          <p:nvPicPr>
            <p:cNvPr id="98" name="Picture 97" descr="A group of graphs showing different types of data&#10;&#10;Description automatically generated">
              <a:extLst>
                <a:ext uri="{FF2B5EF4-FFF2-40B4-BE49-F238E27FC236}">
                  <a16:creationId xmlns:a16="http://schemas.microsoft.com/office/drawing/2014/main" id="{01409102-0CAA-53A4-5AAE-EA9F26C5C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42" t="1356" r="25356" b="95211"/>
            <a:stretch/>
          </p:blipFill>
          <p:spPr>
            <a:xfrm>
              <a:off x="4274578" y="32138259"/>
              <a:ext cx="581835" cy="201168"/>
            </a:xfrm>
            <a:prstGeom prst="rect">
              <a:avLst/>
            </a:prstGeom>
          </p:spPr>
        </p:pic>
      </p:grpSp>
      <p:sp>
        <p:nvSpPr>
          <p:cNvPr id="1044" name="Text Box 2">
            <a:extLst>
              <a:ext uri="{FF2B5EF4-FFF2-40B4-BE49-F238E27FC236}">
                <a16:creationId xmlns:a16="http://schemas.microsoft.com/office/drawing/2014/main" id="{0BB93243-EFF6-9945-4148-5BCA5DBA5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3176" y="13118906"/>
            <a:ext cx="7990015" cy="786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2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CDDR Diagnostic Interpretation</a:t>
            </a:r>
            <a:endParaRPr lang="en-AU" sz="32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45" name="Table 1044">
                <a:extLst>
                  <a:ext uri="{FF2B5EF4-FFF2-40B4-BE49-F238E27FC236}">
                    <a16:creationId xmlns:a16="http://schemas.microsoft.com/office/drawing/2014/main" id="{0CD96BEC-669E-458F-F284-7EAF57D9CE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2416316"/>
                  </p:ext>
                </p:extLst>
              </p:nvPr>
            </p:nvGraphicFramePr>
            <p:xfrm>
              <a:off x="12616384" y="14051348"/>
              <a:ext cx="10205055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08541">
                      <a:extLst>
                        <a:ext uri="{9D8B030D-6E8A-4147-A177-3AD203B41FA5}">
                          <a16:colId xmlns:a16="http://schemas.microsoft.com/office/drawing/2014/main" val="1210576937"/>
                        </a:ext>
                      </a:extLst>
                    </a:gridCol>
                    <a:gridCol w="2590637">
                      <a:extLst>
                        <a:ext uri="{9D8B030D-6E8A-4147-A177-3AD203B41FA5}">
                          <a16:colId xmlns:a16="http://schemas.microsoft.com/office/drawing/2014/main" val="3116414345"/>
                        </a:ext>
                      </a:extLst>
                    </a:gridCol>
                    <a:gridCol w="5305877">
                      <a:extLst>
                        <a:ext uri="{9D8B030D-6E8A-4147-A177-3AD203B41FA5}">
                          <a16:colId xmlns:a16="http://schemas.microsoft.com/office/drawing/2014/main" val="3104084004"/>
                        </a:ext>
                      </a:extLst>
                    </a:gridCol>
                  </a:tblGrid>
                  <a:tr h="445053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Method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CDDR Diagnostic Colors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Description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760745"/>
                      </a:ext>
                    </a:extLst>
                  </a:tr>
                  <a:tr h="426213">
                    <a:tc rowSpan="2">
                      <a:txBody>
                        <a:bodyPr/>
                        <a:lstStyle/>
                        <a:p>
                          <a:r>
                            <a:rPr lang="en-US" sz="2400" kern="1200" dirty="0" err="1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LiNGAM</a:t>
                          </a:r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with HSIC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orange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Detects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2400" b="1" i="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correct direction</a:t>
                          </a: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2530475"/>
                      </a:ext>
                    </a:extLst>
                  </a:tr>
                  <a:tr h="426213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blue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8404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Detects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(incorrect direction)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8417223"/>
                      </a:ext>
                    </a:extLst>
                  </a:tr>
                  <a:tr h="426213">
                    <a:tc rowSpan="4"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Test-based Approach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orange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8404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Detects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2400" b="1" i="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correct direction</a:t>
                          </a: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6363057"/>
                      </a:ext>
                    </a:extLst>
                  </a:tr>
                  <a:tr h="426213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blue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8404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Detects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(incorrect direction)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689199"/>
                      </a:ext>
                    </a:extLst>
                  </a:tr>
                  <a:tr h="426213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purple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Indicates linearity assumption violation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4262075"/>
                      </a:ext>
                    </a:extLst>
                  </a:tr>
                  <a:tr h="767184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green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Indicates small sample size or non-</a:t>
                          </a:r>
                          <a:r>
                            <a:rPr lang="en-US" sz="2400" kern="1200" dirty="0" err="1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Gaussianity</a:t>
                          </a:r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assumption violation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34010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45" name="Table 1044">
                <a:extLst>
                  <a:ext uri="{FF2B5EF4-FFF2-40B4-BE49-F238E27FC236}">
                    <a16:creationId xmlns:a16="http://schemas.microsoft.com/office/drawing/2014/main" id="{0CD96BEC-669E-458F-F284-7EAF57D9CE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2416316"/>
                  </p:ext>
                </p:extLst>
              </p:nvPr>
            </p:nvGraphicFramePr>
            <p:xfrm>
              <a:off x="12616384" y="14051348"/>
              <a:ext cx="10205055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08541">
                      <a:extLst>
                        <a:ext uri="{9D8B030D-6E8A-4147-A177-3AD203B41FA5}">
                          <a16:colId xmlns:a16="http://schemas.microsoft.com/office/drawing/2014/main" val="1210576937"/>
                        </a:ext>
                      </a:extLst>
                    </a:gridCol>
                    <a:gridCol w="2590637">
                      <a:extLst>
                        <a:ext uri="{9D8B030D-6E8A-4147-A177-3AD203B41FA5}">
                          <a16:colId xmlns:a16="http://schemas.microsoft.com/office/drawing/2014/main" val="3116414345"/>
                        </a:ext>
                      </a:extLst>
                    </a:gridCol>
                    <a:gridCol w="5305877">
                      <a:extLst>
                        <a:ext uri="{9D8B030D-6E8A-4147-A177-3AD203B41FA5}">
                          <a16:colId xmlns:a16="http://schemas.microsoft.com/office/drawing/2014/main" val="3104084004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Method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CDDR Diagnostic Colors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Description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760745"/>
                      </a:ext>
                    </a:extLst>
                  </a:tr>
                  <a:tr h="457200">
                    <a:tc rowSpan="2">
                      <a:txBody>
                        <a:bodyPr/>
                        <a:lstStyle/>
                        <a:p>
                          <a:r>
                            <a:rPr lang="en-US" sz="2400" kern="1200" dirty="0" err="1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LiNGAM</a:t>
                          </a:r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with HSIC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orange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92584" t="-272222" r="-478" b="-6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2530475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blue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92584" t="-372222" r="-478" b="-5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8417223"/>
                      </a:ext>
                    </a:extLst>
                  </a:tr>
                  <a:tr h="457200">
                    <a:tc rowSpan="4"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Test-based Approach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orange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92584" t="-472222" r="-478" b="-4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6363057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blue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92584" t="-572222" r="-478" b="-3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689199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purple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Indicates linearity assumption violation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4262075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green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Indicates small sample size or non-</a:t>
                          </a:r>
                          <a:r>
                            <a:rPr lang="en-US" sz="2400" kern="1200" dirty="0" err="1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Gaussianity</a:t>
                          </a:r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assumption violation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34010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27" name="TextBox 1126">
            <a:extLst>
              <a:ext uri="{FF2B5EF4-FFF2-40B4-BE49-F238E27FC236}">
                <a16:creationId xmlns:a16="http://schemas.microsoft.com/office/drawing/2014/main" id="{9FC13767-4751-0085-12AE-C5A46FE9D6C1}"/>
              </a:ext>
            </a:extLst>
          </p:cNvPr>
          <p:cNvSpPr txBox="1"/>
          <p:nvPr/>
        </p:nvSpPr>
        <p:spPr>
          <a:xfrm>
            <a:off x="39429732" y="9463411"/>
            <a:ext cx="3565504" cy="128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evidence of non-</a:t>
            </a:r>
            <a:r>
              <a:rPr lang="en-US" dirty="0" err="1"/>
              <a:t>Gaussianity</a:t>
            </a:r>
            <a:r>
              <a:rPr lang="en-US" dirty="0"/>
              <a:t> assumption violations. Inconclusive direction.</a:t>
            </a:r>
          </a:p>
        </p:txBody>
      </p:sp>
      <p:cxnSp>
        <p:nvCxnSpPr>
          <p:cNvPr id="1128" name="Straight Arrow Connector 1127">
            <a:extLst>
              <a:ext uri="{FF2B5EF4-FFF2-40B4-BE49-F238E27FC236}">
                <a16:creationId xmlns:a16="http://schemas.microsoft.com/office/drawing/2014/main" id="{EF8AA778-F2C8-065D-E6DB-AD6A96B21BF6}"/>
              </a:ext>
            </a:extLst>
          </p:cNvPr>
          <p:cNvCxnSpPr>
            <a:cxnSpLocks/>
          </p:cNvCxnSpPr>
          <p:nvPr/>
        </p:nvCxnSpPr>
        <p:spPr>
          <a:xfrm flipH="1" flipV="1">
            <a:off x="39226096" y="8964098"/>
            <a:ext cx="600964" cy="522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Arrow Connector 1128">
            <a:extLst>
              <a:ext uri="{FF2B5EF4-FFF2-40B4-BE49-F238E27FC236}">
                <a16:creationId xmlns:a16="http://schemas.microsoft.com/office/drawing/2014/main" id="{E92AE962-2A94-D76E-E97B-2AE9CE7993D2}"/>
              </a:ext>
            </a:extLst>
          </p:cNvPr>
          <p:cNvCxnSpPr>
            <a:cxnSpLocks/>
          </p:cNvCxnSpPr>
          <p:nvPr/>
        </p:nvCxnSpPr>
        <p:spPr>
          <a:xfrm flipH="1">
            <a:off x="39226096" y="10381584"/>
            <a:ext cx="613852" cy="5539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Arrow Connector 1105">
            <a:extLst>
              <a:ext uri="{FF2B5EF4-FFF2-40B4-BE49-F238E27FC236}">
                <a16:creationId xmlns:a16="http://schemas.microsoft.com/office/drawing/2014/main" id="{60F6CC27-C4BE-0EE4-8FA7-38866965AC8B}"/>
              </a:ext>
            </a:extLst>
          </p:cNvPr>
          <p:cNvCxnSpPr>
            <a:cxnSpLocks/>
          </p:cNvCxnSpPr>
          <p:nvPr/>
        </p:nvCxnSpPr>
        <p:spPr>
          <a:xfrm flipH="1" flipV="1">
            <a:off x="33824020" y="19222768"/>
            <a:ext cx="1" cy="240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Arrow Connector 1106">
            <a:extLst>
              <a:ext uri="{FF2B5EF4-FFF2-40B4-BE49-F238E27FC236}">
                <a16:creationId xmlns:a16="http://schemas.microsoft.com/office/drawing/2014/main" id="{53D5F4ED-079B-2740-89C0-07E3E8BB28FE}"/>
              </a:ext>
            </a:extLst>
          </p:cNvPr>
          <p:cNvCxnSpPr>
            <a:cxnSpLocks/>
          </p:cNvCxnSpPr>
          <p:nvPr/>
        </p:nvCxnSpPr>
        <p:spPr>
          <a:xfrm flipV="1">
            <a:off x="35590171" y="19245125"/>
            <a:ext cx="304047" cy="252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Arrow Connector 1107">
            <a:extLst>
              <a:ext uri="{FF2B5EF4-FFF2-40B4-BE49-F238E27FC236}">
                <a16:creationId xmlns:a16="http://schemas.microsoft.com/office/drawing/2014/main" id="{0E92A872-06FF-C722-B2FF-6B13D5BFB440}"/>
              </a:ext>
            </a:extLst>
          </p:cNvPr>
          <p:cNvCxnSpPr>
            <a:cxnSpLocks/>
          </p:cNvCxnSpPr>
          <p:nvPr/>
        </p:nvCxnSpPr>
        <p:spPr>
          <a:xfrm flipH="1" flipV="1">
            <a:off x="39585046" y="23192525"/>
            <a:ext cx="637592" cy="561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9" name="TextBox 1108">
            <a:extLst>
              <a:ext uri="{FF2B5EF4-FFF2-40B4-BE49-F238E27FC236}">
                <a16:creationId xmlns:a16="http://schemas.microsoft.com/office/drawing/2014/main" id="{8558DEBA-5765-7373-E6CD-4D1E26D8FA49}"/>
              </a:ext>
            </a:extLst>
          </p:cNvPr>
          <p:cNvSpPr txBox="1"/>
          <p:nvPr/>
        </p:nvSpPr>
        <p:spPr>
          <a:xfrm>
            <a:off x="39685360" y="23762539"/>
            <a:ext cx="3723017" cy="985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evidence of linearity assumption violations. Inconclusive direction.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0" name="TextBox 1109">
                <a:extLst>
                  <a:ext uri="{FF2B5EF4-FFF2-40B4-BE49-F238E27FC236}">
                    <a16:creationId xmlns:a16="http://schemas.microsoft.com/office/drawing/2014/main" id="{4EDAA0E7-BD97-E8AF-9967-2C8426659369}"/>
                  </a:ext>
                </a:extLst>
              </p:cNvPr>
              <p:cNvSpPr txBox="1"/>
              <p:nvPr/>
            </p:nvSpPr>
            <p:spPr>
              <a:xfrm>
                <a:off x="29611161" y="23860387"/>
                <a:ext cx="6816131" cy="985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Provides evidence of some linearity assumption violations. Diagnostic supports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although further investigation is needed to determine directionality.</a:t>
                </a:r>
              </a:p>
            </p:txBody>
          </p:sp>
        </mc:Choice>
        <mc:Fallback xmlns="">
          <p:sp>
            <p:nvSpPr>
              <p:cNvPr id="1110" name="TextBox 1109">
                <a:extLst>
                  <a:ext uri="{FF2B5EF4-FFF2-40B4-BE49-F238E27FC236}">
                    <a16:creationId xmlns:a16="http://schemas.microsoft.com/office/drawing/2014/main" id="{4EDAA0E7-BD97-E8AF-9967-2C8426659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1161" y="23860387"/>
                <a:ext cx="6816131" cy="985942"/>
              </a:xfrm>
              <a:prstGeom prst="rect">
                <a:avLst/>
              </a:prstGeom>
              <a:blipFill>
                <a:blip r:embed="rId15"/>
                <a:stretch>
                  <a:fillRect l="-743" t="-2532" r="-743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1" name="Group 1140">
            <a:extLst>
              <a:ext uri="{FF2B5EF4-FFF2-40B4-BE49-F238E27FC236}">
                <a16:creationId xmlns:a16="http://schemas.microsoft.com/office/drawing/2014/main" id="{7C81E3BF-BB13-5609-355B-381131C25E9C}"/>
              </a:ext>
            </a:extLst>
          </p:cNvPr>
          <p:cNvGrpSpPr/>
          <p:nvPr/>
        </p:nvGrpSpPr>
        <p:grpSpPr>
          <a:xfrm>
            <a:off x="25486212" y="6070174"/>
            <a:ext cx="17264445" cy="8183639"/>
            <a:chOff x="22498540" y="6133147"/>
            <a:chExt cx="17267262" cy="8183639"/>
          </a:xfrm>
        </p:grpSpPr>
        <p:grpSp>
          <p:nvGrpSpPr>
            <p:cNvPr id="1123" name="Group 1122">
              <a:extLst>
                <a:ext uri="{FF2B5EF4-FFF2-40B4-BE49-F238E27FC236}">
                  <a16:creationId xmlns:a16="http://schemas.microsoft.com/office/drawing/2014/main" id="{4381A33D-539E-E209-0CBC-9A55592E1746}"/>
                </a:ext>
              </a:extLst>
            </p:cNvPr>
            <p:cNvGrpSpPr/>
            <p:nvPr/>
          </p:nvGrpSpPr>
          <p:grpSpPr>
            <a:xfrm>
              <a:off x="36410328" y="7473804"/>
              <a:ext cx="3355474" cy="5716530"/>
              <a:chOff x="33417974" y="4084863"/>
              <a:chExt cx="2662354" cy="5353500"/>
            </a:xfrm>
          </p:grpSpPr>
          <p:grpSp>
            <p:nvGrpSpPr>
              <p:cNvPr id="1130" name="Group 1129">
                <a:extLst>
                  <a:ext uri="{FF2B5EF4-FFF2-40B4-BE49-F238E27FC236}">
                    <a16:creationId xmlns:a16="http://schemas.microsoft.com/office/drawing/2014/main" id="{9F1163EB-4A6B-C823-A1D1-60653801666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458110" y="4497673"/>
                <a:ext cx="394557" cy="4940690"/>
                <a:chOff x="33816497" y="5213410"/>
                <a:chExt cx="329645" cy="4127826"/>
              </a:xfrm>
            </p:grpSpPr>
            <p:pic>
              <p:nvPicPr>
                <p:cNvPr id="1136" name="Picture 1135" descr="A group of graphs showing different types of data&#10;&#10;Description automatically generated">
                  <a:extLst>
                    <a:ext uri="{FF2B5EF4-FFF2-40B4-BE49-F238E27FC236}">
                      <a16:creationId xmlns:a16="http://schemas.microsoft.com/office/drawing/2014/main" id="{E8E920B9-7F0C-7E39-978A-74FE96533D25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4879" t="51276" r="12833" b="34510"/>
                <a:stretch/>
              </p:blipFill>
              <p:spPr>
                <a:xfrm>
                  <a:off x="33816497" y="8489943"/>
                  <a:ext cx="272016" cy="851293"/>
                </a:xfrm>
                <a:prstGeom prst="rect">
                  <a:avLst/>
                </a:prstGeom>
              </p:spPr>
            </p:pic>
            <p:pic>
              <p:nvPicPr>
                <p:cNvPr id="1137" name="Picture 1136" descr="A group of graphs showing different types of data&#10;&#10;Description automatically generated">
                  <a:extLst>
                    <a:ext uri="{FF2B5EF4-FFF2-40B4-BE49-F238E27FC236}">
                      <a16:creationId xmlns:a16="http://schemas.microsoft.com/office/drawing/2014/main" id="{26F3DC78-6F93-FAB1-9DD0-72A30757E1C9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4878" t="38413" r="12834" b="53845"/>
                <a:stretch/>
              </p:blipFill>
              <p:spPr>
                <a:xfrm>
                  <a:off x="33874126" y="5213410"/>
                  <a:ext cx="272016" cy="463691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1" name="TextBox 1130">
                    <a:extLst>
                      <a:ext uri="{FF2B5EF4-FFF2-40B4-BE49-F238E27FC236}">
                        <a16:creationId xmlns:a16="http://schemas.microsoft.com/office/drawing/2014/main" id="{8D54A358-E6F1-528B-59ED-31813BCC8434}"/>
                      </a:ext>
                    </a:extLst>
                  </p:cNvPr>
                  <p:cNvSpPr txBox="1"/>
                  <p:nvPr/>
                </p:nvSpPr>
                <p:spPr>
                  <a:xfrm>
                    <a:off x="33827474" y="4456627"/>
                    <a:ext cx="1735447" cy="51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Choose </a:t>
                    </a:r>
                    <a14:m>
                      <m:oMath xmlns:m="http://schemas.openxmlformats.org/officeDocument/2006/math">
                        <m:r>
                          <a:rPr lang="en-US" sz="1500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500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500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a14:m>
                    <a:endParaRPr lang="en-US" sz="1500" b="0" dirty="0"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r>
                      <a:rPr lang="en-US" sz="15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Choose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500" b="0" i="0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1500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500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a14:m>
                    <a:endParaRPr lang="en-US" sz="1500" dirty="0"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31" name="TextBox 1130">
                    <a:extLst>
                      <a:ext uri="{FF2B5EF4-FFF2-40B4-BE49-F238E27FC236}">
                        <a16:creationId xmlns:a16="http://schemas.microsoft.com/office/drawing/2014/main" id="{8D54A358-E6F1-528B-59ED-31813BCC84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27474" y="4456627"/>
                    <a:ext cx="1735447" cy="51881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156" t="-2222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2" name="TextBox 1131">
                <a:extLst>
                  <a:ext uri="{FF2B5EF4-FFF2-40B4-BE49-F238E27FC236}">
                    <a16:creationId xmlns:a16="http://schemas.microsoft.com/office/drawing/2014/main" id="{4CA8ED04-E959-65D3-5461-150CB18BE942}"/>
                  </a:ext>
                </a:extLst>
              </p:cNvPr>
              <p:cNvSpPr txBox="1"/>
              <p:nvPr/>
            </p:nvSpPr>
            <p:spPr>
              <a:xfrm>
                <a:off x="33452512" y="4084863"/>
                <a:ext cx="2449896" cy="302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err="1"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LiNGAM</a:t>
                </a:r>
                <a:r>
                  <a:rPr lang="en-US" sz="1500" dirty="0"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CDDR Diagnostic Colors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3" name="TextBox 1132">
                    <a:extLst>
                      <a:ext uri="{FF2B5EF4-FFF2-40B4-BE49-F238E27FC236}">
                        <a16:creationId xmlns:a16="http://schemas.microsoft.com/office/drawing/2014/main" id="{00D193EA-C4A5-92D5-5FF0-20A9B4DF4F79}"/>
                      </a:ext>
                    </a:extLst>
                  </p:cNvPr>
                  <p:cNvSpPr txBox="1"/>
                  <p:nvPr/>
                </p:nvSpPr>
                <p:spPr>
                  <a:xfrm>
                    <a:off x="33741757" y="8398760"/>
                    <a:ext cx="1355417" cy="9511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Both reject</a:t>
                    </a:r>
                  </a:p>
                  <a:p>
                    <a:r>
                      <a:rPr lang="en-US" sz="15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Fail to reject both</a:t>
                    </a:r>
                  </a:p>
                  <a:p>
                    <a:r>
                      <a:rPr lang="en-US" sz="15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Reject only </a:t>
                    </a:r>
                    <a14:m>
                      <m:oMath xmlns:m="http://schemas.openxmlformats.org/officeDocument/2006/math">
                        <m:r>
                          <a:rPr lang="en-US" sz="1500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500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500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a14:m>
                    <a:endParaRPr lang="en-US" sz="1500" b="0" dirty="0"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r>
                      <a:rPr lang="en-US" sz="15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Reject only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500" b="0" i="0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1500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500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a14:m>
                    <a:endParaRPr lang="en-US" sz="1500" dirty="0"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33" name="TextBox 1132">
                    <a:extLst>
                      <a:ext uri="{FF2B5EF4-FFF2-40B4-BE49-F238E27FC236}">
                        <a16:creationId xmlns:a16="http://schemas.microsoft.com/office/drawing/2014/main" id="{00D193EA-C4A5-92D5-5FF0-20A9B4DF4F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41757" y="8398760"/>
                    <a:ext cx="1355417" cy="95116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35" t="-1235" b="-61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4" name="TextBox 1133">
                <a:extLst>
                  <a:ext uri="{FF2B5EF4-FFF2-40B4-BE49-F238E27FC236}">
                    <a16:creationId xmlns:a16="http://schemas.microsoft.com/office/drawing/2014/main" id="{385E3B82-75C8-75E7-FBF2-D8EA3C3DE2D0}"/>
                  </a:ext>
                </a:extLst>
              </p:cNvPr>
              <p:cNvSpPr txBox="1"/>
              <p:nvPr/>
            </p:nvSpPr>
            <p:spPr>
              <a:xfrm>
                <a:off x="33417974" y="7845228"/>
                <a:ext cx="2662354" cy="518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Test-based Approach CDDR Diagnostic Colors</a:t>
                </a:r>
              </a:p>
            </p:txBody>
          </p:sp>
        </p:grpSp>
        <p:pic>
          <p:nvPicPr>
            <p:cNvPr id="1140" name="Picture 1139" descr="A group of graphs showing different types of data&#10;&#10;Description automatically generated">
              <a:extLst>
                <a:ext uri="{FF2B5EF4-FFF2-40B4-BE49-F238E27FC236}">
                  <a16:creationId xmlns:a16="http://schemas.microsoft.com/office/drawing/2014/main" id="{C06DDA75-EACF-56D3-B09C-733D2062E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541"/>
            <a:stretch/>
          </p:blipFill>
          <p:spPr>
            <a:xfrm>
              <a:off x="22498540" y="6133147"/>
              <a:ext cx="13718236" cy="8183639"/>
            </a:xfrm>
            <a:prstGeom prst="rect">
              <a:avLst/>
            </a:prstGeom>
          </p:spPr>
        </p:pic>
      </p:grpSp>
      <p:cxnSp>
        <p:nvCxnSpPr>
          <p:cNvPr id="1111" name="Straight Arrow Connector 1110">
            <a:extLst>
              <a:ext uri="{FF2B5EF4-FFF2-40B4-BE49-F238E27FC236}">
                <a16:creationId xmlns:a16="http://schemas.microsoft.com/office/drawing/2014/main" id="{42274D89-CA3E-175F-D5F6-B504FDAA3CC5}"/>
              </a:ext>
            </a:extLst>
          </p:cNvPr>
          <p:cNvCxnSpPr>
            <a:cxnSpLocks/>
          </p:cNvCxnSpPr>
          <p:nvPr/>
        </p:nvCxnSpPr>
        <p:spPr>
          <a:xfrm flipH="1" flipV="1">
            <a:off x="29947283" y="19235450"/>
            <a:ext cx="395985" cy="245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Arrow Connector 1111">
            <a:extLst>
              <a:ext uri="{FF2B5EF4-FFF2-40B4-BE49-F238E27FC236}">
                <a16:creationId xmlns:a16="http://schemas.microsoft.com/office/drawing/2014/main" id="{D1FE7815-D3F5-A6CB-4463-E5FC1099014F}"/>
              </a:ext>
            </a:extLst>
          </p:cNvPr>
          <p:cNvCxnSpPr>
            <a:cxnSpLocks/>
          </p:cNvCxnSpPr>
          <p:nvPr/>
        </p:nvCxnSpPr>
        <p:spPr>
          <a:xfrm flipV="1">
            <a:off x="33408491" y="23480628"/>
            <a:ext cx="0" cy="405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Arrow Connector 1103">
            <a:extLst>
              <a:ext uri="{FF2B5EF4-FFF2-40B4-BE49-F238E27FC236}">
                <a16:creationId xmlns:a16="http://schemas.microsoft.com/office/drawing/2014/main" id="{6987FD7E-94F0-4FDD-B68F-164DF9F916B8}"/>
              </a:ext>
            </a:extLst>
          </p:cNvPr>
          <p:cNvCxnSpPr>
            <a:cxnSpLocks/>
          </p:cNvCxnSpPr>
          <p:nvPr/>
        </p:nvCxnSpPr>
        <p:spPr>
          <a:xfrm>
            <a:off x="24435338" y="15392797"/>
            <a:ext cx="1317717" cy="4874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0" name="TextBox 1099">
                <a:extLst>
                  <a:ext uri="{FF2B5EF4-FFF2-40B4-BE49-F238E27FC236}">
                    <a16:creationId xmlns:a16="http://schemas.microsoft.com/office/drawing/2014/main" id="{2566B678-73D0-69DB-2040-A099C81D5737}"/>
                  </a:ext>
                </a:extLst>
              </p:cNvPr>
              <p:cNvSpPr txBox="1"/>
              <p:nvPr/>
            </p:nvSpPr>
            <p:spPr>
              <a:xfrm>
                <a:off x="29149383" y="14506320"/>
                <a:ext cx="6816131" cy="985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Provides evidence of some non-</a:t>
                </a:r>
                <a:r>
                  <a:rPr lang="en-US" dirty="0" err="1"/>
                  <a:t>Gaussianity</a:t>
                </a:r>
                <a:r>
                  <a:rPr lang="en-US" dirty="0"/>
                  <a:t> assumption violations. Diagnostic supports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although further investigation is needed to determine directionality.</a:t>
                </a:r>
              </a:p>
            </p:txBody>
          </p:sp>
        </mc:Choice>
        <mc:Fallback xmlns="">
          <p:sp>
            <p:nvSpPr>
              <p:cNvPr id="1100" name="TextBox 1099">
                <a:extLst>
                  <a:ext uri="{FF2B5EF4-FFF2-40B4-BE49-F238E27FC236}">
                    <a16:creationId xmlns:a16="http://schemas.microsoft.com/office/drawing/2014/main" id="{2566B678-73D0-69DB-2040-A099C81D5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9383" y="14506320"/>
                <a:ext cx="6816131" cy="985942"/>
              </a:xfrm>
              <a:prstGeom prst="rect">
                <a:avLst/>
              </a:prstGeom>
              <a:blipFill>
                <a:blip r:embed="rId18"/>
                <a:stretch>
                  <a:fillRect l="-745" t="-2564" r="-931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1" name="Straight Arrow Connector 1100">
            <a:extLst>
              <a:ext uri="{FF2B5EF4-FFF2-40B4-BE49-F238E27FC236}">
                <a16:creationId xmlns:a16="http://schemas.microsoft.com/office/drawing/2014/main" id="{A06CFBB6-D2FF-4423-D141-3370AA9D7CD1}"/>
              </a:ext>
            </a:extLst>
          </p:cNvPr>
          <p:cNvCxnSpPr>
            <a:cxnSpLocks/>
          </p:cNvCxnSpPr>
          <p:nvPr/>
        </p:nvCxnSpPr>
        <p:spPr>
          <a:xfrm flipV="1">
            <a:off x="32681465" y="14214593"/>
            <a:ext cx="0" cy="291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2" name="TextBox 1101">
                <a:extLst>
                  <a:ext uri="{FF2B5EF4-FFF2-40B4-BE49-F238E27FC236}">
                    <a16:creationId xmlns:a16="http://schemas.microsoft.com/office/drawing/2014/main" id="{20203015-0136-1310-C750-35B0D3C39CBB}"/>
                  </a:ext>
                </a:extLst>
              </p:cNvPr>
              <p:cNvSpPr txBox="1"/>
              <p:nvPr/>
            </p:nvSpPr>
            <p:spPr>
              <a:xfrm>
                <a:off x="23422969" y="14492841"/>
                <a:ext cx="3357517" cy="985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Strong evidence no assumption violations and direction being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02" name="TextBox 1101">
                <a:extLst>
                  <a:ext uri="{FF2B5EF4-FFF2-40B4-BE49-F238E27FC236}">
                    <a16:creationId xmlns:a16="http://schemas.microsoft.com/office/drawing/2014/main" id="{20203015-0136-1310-C750-35B0D3C39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969" y="14492841"/>
                <a:ext cx="3357517" cy="985942"/>
              </a:xfrm>
              <a:prstGeom prst="rect">
                <a:avLst/>
              </a:prstGeom>
              <a:blipFill>
                <a:blip r:embed="rId19"/>
                <a:stretch>
                  <a:fillRect l="-1509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9" name="Text Box 2">
            <a:extLst>
              <a:ext uri="{FF2B5EF4-FFF2-40B4-BE49-F238E27FC236}">
                <a16:creationId xmlns:a16="http://schemas.microsoft.com/office/drawing/2014/main" id="{27828C13-9A09-3E01-893D-04E92FBA4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2328" y="5174843"/>
            <a:ext cx="7909717" cy="72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2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Simulation Results</a:t>
            </a:r>
            <a:endParaRPr lang="en-AU" sz="32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144" name="Rounded Rectangle 1143">
            <a:extLst>
              <a:ext uri="{FF2B5EF4-FFF2-40B4-BE49-F238E27FC236}">
                <a16:creationId xmlns:a16="http://schemas.microsoft.com/office/drawing/2014/main" id="{351A3F5B-BBEA-9B94-AE0C-3AEE2BE1ED06}"/>
              </a:ext>
            </a:extLst>
          </p:cNvPr>
          <p:cNvSpPr/>
          <p:nvPr/>
        </p:nvSpPr>
        <p:spPr>
          <a:xfrm>
            <a:off x="39466123" y="9486495"/>
            <a:ext cx="3529113" cy="87625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2" name="Picture 1151" descr="A group of graphs showing different types of data&#10;&#10;Description automatically generated">
            <a:extLst>
              <a:ext uri="{FF2B5EF4-FFF2-40B4-BE49-F238E27FC236}">
                <a16:creationId xmlns:a16="http://schemas.microsoft.com/office/drawing/2014/main" id="{F300454F-692C-5F03-F821-FFBB3C6918AC}"/>
              </a:ext>
            </a:extLst>
          </p:cNvPr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9" t="51276" r="12833" b="34510"/>
          <a:stretch/>
        </p:blipFill>
        <p:spPr>
          <a:xfrm>
            <a:off x="39817243" y="21121285"/>
            <a:ext cx="410345" cy="108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53" name="TextBox 1152">
                <a:extLst>
                  <a:ext uri="{FF2B5EF4-FFF2-40B4-BE49-F238E27FC236}">
                    <a16:creationId xmlns:a16="http://schemas.microsoft.com/office/drawing/2014/main" id="{46DEFD55-D4A7-EC58-1D95-EF84C84E2D6E}"/>
                  </a:ext>
                </a:extLst>
              </p:cNvPr>
              <p:cNvSpPr txBox="1"/>
              <p:nvPr/>
            </p:nvSpPr>
            <p:spPr>
              <a:xfrm>
                <a:off x="40174399" y="21099209"/>
                <a:ext cx="170828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Both reject</a:t>
                </a:r>
              </a:p>
              <a:p>
                <a:r>
                  <a:rPr lang="en-US" sz="1500" dirty="0"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Fail to reject both</a:t>
                </a:r>
              </a:p>
              <a:p>
                <a:r>
                  <a:rPr lang="en-US" sz="1500" dirty="0"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Reject only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5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5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500" b="0" dirty="0"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500" dirty="0"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Reject only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500" b="0" i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15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5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500" dirty="0"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53" name="TextBox 1152">
                <a:extLst>
                  <a:ext uri="{FF2B5EF4-FFF2-40B4-BE49-F238E27FC236}">
                    <a16:creationId xmlns:a16="http://schemas.microsoft.com/office/drawing/2014/main" id="{46DEFD55-D4A7-EC58-1D95-EF84C84E2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4399" y="21099209"/>
                <a:ext cx="1708288" cy="1015663"/>
              </a:xfrm>
              <a:prstGeom prst="rect">
                <a:avLst/>
              </a:prstGeom>
              <a:blipFill>
                <a:blip r:embed="rId20"/>
                <a:stretch>
                  <a:fillRect l="-1471" t="-1235"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4" name="TextBox 1153">
            <a:extLst>
              <a:ext uri="{FF2B5EF4-FFF2-40B4-BE49-F238E27FC236}">
                <a16:creationId xmlns:a16="http://schemas.microsoft.com/office/drawing/2014/main" id="{875EDB07-17A6-1611-00DF-171D39BB7F60}"/>
              </a:ext>
            </a:extLst>
          </p:cNvPr>
          <p:cNvSpPr txBox="1"/>
          <p:nvPr/>
        </p:nvSpPr>
        <p:spPr>
          <a:xfrm>
            <a:off x="39766330" y="20508142"/>
            <a:ext cx="33554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Test-based Approach CDDR Diagnostic Colors</a:t>
            </a:r>
          </a:p>
        </p:txBody>
      </p:sp>
      <p:pic>
        <p:nvPicPr>
          <p:cNvPr id="1155" name="Picture 1154" descr="A group of graphs showing different types of data&#10;&#10;Description automatically generated">
            <a:extLst>
              <a:ext uri="{FF2B5EF4-FFF2-40B4-BE49-F238E27FC236}">
                <a16:creationId xmlns:a16="http://schemas.microsoft.com/office/drawing/2014/main" id="{7433F565-3BD9-B351-C2B5-FF201347515A}"/>
              </a:ext>
            </a:extLst>
          </p:cNvPr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8" t="38413" r="12834" b="53845"/>
          <a:stretch/>
        </p:blipFill>
        <p:spPr>
          <a:xfrm>
            <a:off x="39864813" y="17401750"/>
            <a:ext cx="410345" cy="592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56" name="TextBox 1155">
                <a:extLst>
                  <a:ext uri="{FF2B5EF4-FFF2-40B4-BE49-F238E27FC236}">
                    <a16:creationId xmlns:a16="http://schemas.microsoft.com/office/drawing/2014/main" id="{6B9EAC11-8AAE-D2EB-2A32-D1F3D47DF5FA}"/>
                  </a:ext>
                </a:extLst>
              </p:cNvPr>
              <p:cNvSpPr txBox="1"/>
              <p:nvPr/>
            </p:nvSpPr>
            <p:spPr>
              <a:xfrm>
                <a:off x="40243070" y="17357922"/>
                <a:ext cx="218725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5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5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500" b="0" dirty="0"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500" dirty="0"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500" b="0" i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15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5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500" dirty="0"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56" name="TextBox 1155">
                <a:extLst>
                  <a:ext uri="{FF2B5EF4-FFF2-40B4-BE49-F238E27FC236}">
                    <a16:creationId xmlns:a16="http://schemas.microsoft.com/office/drawing/2014/main" id="{6B9EAC11-8AAE-D2EB-2A32-D1F3D47DF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3070" y="17357922"/>
                <a:ext cx="2187255" cy="553998"/>
              </a:xfrm>
              <a:prstGeom prst="rect">
                <a:avLst/>
              </a:prstGeom>
              <a:blipFill>
                <a:blip r:embed="rId21"/>
                <a:stretch>
                  <a:fillRect l="-1156" t="-222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7" name="TextBox 1156">
            <a:extLst>
              <a:ext uri="{FF2B5EF4-FFF2-40B4-BE49-F238E27FC236}">
                <a16:creationId xmlns:a16="http://schemas.microsoft.com/office/drawing/2014/main" id="{4BAACC50-ACE8-0855-3B8D-200CF168774F}"/>
              </a:ext>
            </a:extLst>
          </p:cNvPr>
          <p:cNvSpPr txBox="1"/>
          <p:nvPr/>
        </p:nvSpPr>
        <p:spPr>
          <a:xfrm>
            <a:off x="39770492" y="16960948"/>
            <a:ext cx="30877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LiNGAM</a:t>
            </a:r>
            <a:r>
              <a:rPr lang="en-US" sz="15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CDDR Diagnostic Colors</a:t>
            </a:r>
          </a:p>
        </p:txBody>
      </p:sp>
      <p:sp>
        <p:nvSpPr>
          <p:cNvPr id="1158" name="TextBox 1157">
            <a:extLst>
              <a:ext uri="{FF2B5EF4-FFF2-40B4-BE49-F238E27FC236}">
                <a16:creationId xmlns:a16="http://schemas.microsoft.com/office/drawing/2014/main" id="{F3B8CA52-3913-8104-A250-F0CC1B5FA7B6}"/>
              </a:ext>
            </a:extLst>
          </p:cNvPr>
          <p:cNvSpPr txBox="1"/>
          <p:nvPr/>
        </p:nvSpPr>
        <p:spPr>
          <a:xfrm>
            <a:off x="30350283" y="19421805"/>
            <a:ext cx="611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Cannot say much about linearity assumption violations</a:t>
            </a:r>
          </a:p>
        </p:txBody>
      </p:sp>
      <p:sp>
        <p:nvSpPr>
          <p:cNvPr id="1162" name="Rounded Rectangle 1161">
            <a:extLst>
              <a:ext uri="{FF2B5EF4-FFF2-40B4-BE49-F238E27FC236}">
                <a16:creationId xmlns:a16="http://schemas.microsoft.com/office/drawing/2014/main" id="{8065F050-EACD-6C91-0E0C-6D1F6188F599}"/>
              </a:ext>
            </a:extLst>
          </p:cNvPr>
          <p:cNvSpPr/>
          <p:nvPr/>
        </p:nvSpPr>
        <p:spPr>
          <a:xfrm>
            <a:off x="29026624" y="14529097"/>
            <a:ext cx="6938890" cy="87625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4" name="Rounded Rectangle 1163">
            <a:extLst>
              <a:ext uri="{FF2B5EF4-FFF2-40B4-BE49-F238E27FC236}">
                <a16:creationId xmlns:a16="http://schemas.microsoft.com/office/drawing/2014/main" id="{FD5DDBA2-5219-3EBB-94E0-701CD91486DF}"/>
              </a:ext>
            </a:extLst>
          </p:cNvPr>
          <p:cNvSpPr/>
          <p:nvPr/>
        </p:nvSpPr>
        <p:spPr>
          <a:xfrm>
            <a:off x="23269862" y="14516546"/>
            <a:ext cx="3263811" cy="87625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2" name="Rounded Rectangle 1171">
            <a:extLst>
              <a:ext uri="{FF2B5EF4-FFF2-40B4-BE49-F238E27FC236}">
                <a16:creationId xmlns:a16="http://schemas.microsoft.com/office/drawing/2014/main" id="{05858F85-FCD9-970A-10F1-B62332748481}"/>
              </a:ext>
            </a:extLst>
          </p:cNvPr>
          <p:cNvSpPr/>
          <p:nvPr/>
        </p:nvSpPr>
        <p:spPr>
          <a:xfrm>
            <a:off x="30350283" y="19480460"/>
            <a:ext cx="5239888" cy="25963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3" name="Rounded Rectangle 1172">
            <a:extLst>
              <a:ext uri="{FF2B5EF4-FFF2-40B4-BE49-F238E27FC236}">
                <a16:creationId xmlns:a16="http://schemas.microsoft.com/office/drawing/2014/main" id="{B7160A4B-CD4C-74A8-2AE1-9426B9FFCF90}"/>
              </a:ext>
            </a:extLst>
          </p:cNvPr>
          <p:cNvSpPr/>
          <p:nvPr/>
        </p:nvSpPr>
        <p:spPr>
          <a:xfrm>
            <a:off x="29427022" y="23886301"/>
            <a:ext cx="6938890" cy="87625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4" name="TextBox 1173">
            <a:extLst>
              <a:ext uri="{FF2B5EF4-FFF2-40B4-BE49-F238E27FC236}">
                <a16:creationId xmlns:a16="http://schemas.microsoft.com/office/drawing/2014/main" id="{5CD9CB1D-084A-87A2-9CD3-DEE46056CE64}"/>
              </a:ext>
            </a:extLst>
          </p:cNvPr>
          <p:cNvSpPr txBox="1"/>
          <p:nvPr/>
        </p:nvSpPr>
        <p:spPr>
          <a:xfrm>
            <a:off x="29427022" y="5198683"/>
            <a:ext cx="2695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evidence in favor of non-</a:t>
            </a:r>
            <a:r>
              <a:rPr lang="en-US" dirty="0" err="1"/>
              <a:t>Gaussianity</a:t>
            </a:r>
            <a:r>
              <a:rPr lang="en-US" dirty="0"/>
              <a:t> holding.</a:t>
            </a:r>
          </a:p>
        </p:txBody>
      </p:sp>
      <p:sp>
        <p:nvSpPr>
          <p:cNvPr id="1175" name="Rounded Rectangle 1174">
            <a:extLst>
              <a:ext uri="{FF2B5EF4-FFF2-40B4-BE49-F238E27FC236}">
                <a16:creationId xmlns:a16="http://schemas.microsoft.com/office/drawing/2014/main" id="{98FB1A88-4E46-73F8-DB7B-1E4C9EEFAF7C}"/>
              </a:ext>
            </a:extLst>
          </p:cNvPr>
          <p:cNvSpPr/>
          <p:nvPr/>
        </p:nvSpPr>
        <p:spPr>
          <a:xfrm>
            <a:off x="29394192" y="5194991"/>
            <a:ext cx="2651073" cy="59816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6" name="Straight Arrow Connector 1175">
            <a:extLst>
              <a:ext uri="{FF2B5EF4-FFF2-40B4-BE49-F238E27FC236}">
                <a16:creationId xmlns:a16="http://schemas.microsoft.com/office/drawing/2014/main" id="{7FD9D175-E07D-D44C-AC63-FF190D6011AE}"/>
              </a:ext>
            </a:extLst>
          </p:cNvPr>
          <p:cNvCxnSpPr>
            <a:cxnSpLocks/>
          </p:cNvCxnSpPr>
          <p:nvPr/>
        </p:nvCxnSpPr>
        <p:spPr>
          <a:xfrm flipH="1">
            <a:off x="29213148" y="5809855"/>
            <a:ext cx="295985" cy="515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1" name="Rounded Rectangle 1180">
            <a:extLst>
              <a:ext uri="{FF2B5EF4-FFF2-40B4-BE49-F238E27FC236}">
                <a16:creationId xmlns:a16="http://schemas.microsoft.com/office/drawing/2014/main" id="{6FCE7A0F-80EC-87E4-922E-281A8C909706}"/>
              </a:ext>
            </a:extLst>
          </p:cNvPr>
          <p:cNvSpPr/>
          <p:nvPr/>
        </p:nvSpPr>
        <p:spPr>
          <a:xfrm>
            <a:off x="39706686" y="23790307"/>
            <a:ext cx="3415118" cy="87625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2" name="Group 1181">
            <a:extLst>
              <a:ext uri="{FF2B5EF4-FFF2-40B4-BE49-F238E27FC236}">
                <a16:creationId xmlns:a16="http://schemas.microsoft.com/office/drawing/2014/main" id="{B5533C62-B809-0951-DB1B-EB6B4FFB503F}"/>
              </a:ext>
            </a:extLst>
          </p:cNvPr>
          <p:cNvGrpSpPr/>
          <p:nvPr/>
        </p:nvGrpSpPr>
        <p:grpSpPr>
          <a:xfrm>
            <a:off x="12147207" y="23479576"/>
            <a:ext cx="16176498" cy="8822752"/>
            <a:chOff x="14657151" y="23797185"/>
            <a:chExt cx="16176498" cy="8822752"/>
          </a:xfrm>
        </p:grpSpPr>
        <p:grpSp>
          <p:nvGrpSpPr>
            <p:cNvPr id="1183" name="Group 1182">
              <a:extLst>
                <a:ext uri="{FF2B5EF4-FFF2-40B4-BE49-F238E27FC236}">
                  <a16:creationId xmlns:a16="http://schemas.microsoft.com/office/drawing/2014/main" id="{60CE4182-486C-75E2-689D-777619028E82}"/>
                </a:ext>
              </a:extLst>
            </p:cNvPr>
            <p:cNvGrpSpPr/>
            <p:nvPr/>
          </p:nvGrpSpPr>
          <p:grpSpPr>
            <a:xfrm>
              <a:off x="14657151" y="23797185"/>
              <a:ext cx="16176498" cy="8822752"/>
              <a:chOff x="13359527" y="23581183"/>
              <a:chExt cx="16176498" cy="8822752"/>
            </a:xfrm>
          </p:grpSpPr>
          <p:grpSp>
            <p:nvGrpSpPr>
              <p:cNvPr id="1185" name="Group 1184">
                <a:extLst>
                  <a:ext uri="{FF2B5EF4-FFF2-40B4-BE49-F238E27FC236}">
                    <a16:creationId xmlns:a16="http://schemas.microsoft.com/office/drawing/2014/main" id="{51CBE0E5-6305-37EC-0247-7C4E23641ECE}"/>
                  </a:ext>
                </a:extLst>
              </p:cNvPr>
              <p:cNvGrpSpPr/>
              <p:nvPr/>
            </p:nvGrpSpPr>
            <p:grpSpPr>
              <a:xfrm>
                <a:off x="13359527" y="23581183"/>
                <a:ext cx="16121080" cy="8822752"/>
                <a:chOff x="15726834" y="22545627"/>
                <a:chExt cx="16121080" cy="8822752"/>
              </a:xfrm>
            </p:grpSpPr>
            <p:pic>
              <p:nvPicPr>
                <p:cNvPr id="1189" name="Picture 1188" descr="A group of graphs showing different types of results&#10;&#10;Description automatically generated">
                  <a:extLst>
                    <a:ext uri="{FF2B5EF4-FFF2-40B4-BE49-F238E27FC236}">
                      <a16:creationId xmlns:a16="http://schemas.microsoft.com/office/drawing/2014/main" id="{D0953665-F4D7-8968-07D1-2496E669DB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409" b="28013"/>
                <a:stretch/>
              </p:blipFill>
              <p:spPr>
                <a:xfrm>
                  <a:off x="15726834" y="22545627"/>
                  <a:ext cx="16121080" cy="7483663"/>
                </a:xfrm>
                <a:prstGeom prst="rect">
                  <a:avLst/>
                </a:prstGeom>
              </p:spPr>
            </p:pic>
            <p:grpSp>
              <p:nvGrpSpPr>
                <p:cNvPr id="1190" name="Group 1189">
                  <a:extLst>
                    <a:ext uri="{FF2B5EF4-FFF2-40B4-BE49-F238E27FC236}">
                      <a16:creationId xmlns:a16="http://schemas.microsoft.com/office/drawing/2014/main" id="{B2065F3D-4616-6DB5-BD10-A4A1D67BB6EA}"/>
                    </a:ext>
                  </a:extLst>
                </p:cNvPr>
                <p:cNvGrpSpPr/>
                <p:nvPr/>
              </p:nvGrpSpPr>
              <p:grpSpPr>
                <a:xfrm>
                  <a:off x="20597358" y="29878372"/>
                  <a:ext cx="8843409" cy="1490007"/>
                  <a:chOff x="20932979" y="29761791"/>
                  <a:chExt cx="8843409" cy="1490007"/>
                </a:xfrm>
              </p:grpSpPr>
              <p:pic>
                <p:nvPicPr>
                  <p:cNvPr id="1191" name="Picture 1190" descr="A group of graphs showing different types of results&#10;&#10;Description automatically generated">
                    <a:extLst>
                      <a:ext uri="{FF2B5EF4-FFF2-40B4-BE49-F238E27FC236}">
                        <a16:creationId xmlns:a16="http://schemas.microsoft.com/office/drawing/2014/main" id="{222FD010-E543-DFB8-FF2A-745B3D01A0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365" t="37920" r="13298" b="56161"/>
                  <a:stretch/>
                </p:blipFill>
                <p:spPr>
                  <a:xfrm>
                    <a:off x="20950661" y="30114151"/>
                    <a:ext cx="450704" cy="615335"/>
                  </a:xfrm>
                  <a:prstGeom prst="rect">
                    <a:avLst/>
                  </a:prstGeom>
                </p:spPr>
              </p:pic>
              <p:sp>
                <p:nvSpPr>
                  <p:cNvPr id="1192" name="TextBox 1191">
                    <a:extLst>
                      <a:ext uri="{FF2B5EF4-FFF2-40B4-BE49-F238E27FC236}">
                        <a16:creationId xmlns:a16="http://schemas.microsoft.com/office/drawing/2014/main" id="{C5C2284D-0865-0CC4-7A75-6581D771810E}"/>
                      </a:ext>
                    </a:extLst>
                  </p:cNvPr>
                  <p:cNvSpPr txBox="1"/>
                  <p:nvPr/>
                </p:nvSpPr>
                <p:spPr>
                  <a:xfrm>
                    <a:off x="20932979" y="29761791"/>
                    <a:ext cx="178927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LiNGAM</a:t>
                    </a:r>
                    <a:r>
                      <a:rPr lang="en-US" sz="14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Plot Colors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3" name="TextBox 1192">
                        <a:extLst>
                          <a:ext uri="{FF2B5EF4-FFF2-40B4-BE49-F238E27FC236}">
                            <a16:creationId xmlns:a16="http://schemas.microsoft.com/office/drawing/2014/main" id="{E244E001-44AF-EA37-1199-020A29CE597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312552" y="30001519"/>
                        <a:ext cx="1551252" cy="65537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Choose </a:t>
                        </a:r>
                        <a14:m>
                          <m:oMath xmlns:m="http://schemas.openxmlformats.org/officeDocument/2006/math"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𝑌</m:t>
                            </m:r>
                          </m:oMath>
                        </a14:m>
                        <a:endParaRPr lang="en-US" sz="1300" b="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Choose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300" b="0" i="0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𝑋</m:t>
                            </m:r>
                          </m:oMath>
                        </a14:m>
                        <a:endPara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93" name="TextBox 1192">
                        <a:extLst>
                          <a:ext uri="{FF2B5EF4-FFF2-40B4-BE49-F238E27FC236}">
                            <a16:creationId xmlns:a16="http://schemas.microsoft.com/office/drawing/2014/main" id="{E244E001-44AF-EA37-1199-020A29CE597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312552" y="30001519"/>
                        <a:ext cx="1551252" cy="655372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 l="-813" b="-769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4" name="TextBox 1193">
                        <a:extLst>
                          <a:ext uri="{FF2B5EF4-FFF2-40B4-BE49-F238E27FC236}">
                            <a16:creationId xmlns:a16="http://schemas.microsoft.com/office/drawing/2014/main" id="{2FEA7BDE-27D5-F122-74BF-DA83D0EC0D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789028" y="29929783"/>
                        <a:ext cx="1505220" cy="125553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Both reject</a:t>
                        </a:r>
                      </a:p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Fail to reject both</a:t>
                        </a:r>
                      </a:p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Reject only </a:t>
                        </a:r>
                        <a14:m>
                          <m:oMath xmlns:m="http://schemas.openxmlformats.org/officeDocument/2006/math"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𝑌</m:t>
                            </m:r>
                          </m:oMath>
                        </a14:m>
                        <a:endParaRPr lang="en-US" sz="1300" b="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Reject only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300" b="0" i="0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𝑋</m:t>
                            </m:r>
                          </m:oMath>
                        </a14:m>
                        <a:endPara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94" name="TextBox 1193">
                        <a:extLst>
                          <a:ext uri="{FF2B5EF4-FFF2-40B4-BE49-F238E27FC236}">
                            <a16:creationId xmlns:a16="http://schemas.microsoft.com/office/drawing/2014/main" id="{2FEA7BDE-27D5-F122-74BF-DA83D0EC0D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789028" y="29929783"/>
                        <a:ext cx="1505220" cy="1255537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 b="-4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195" name="TextBox 1194">
                    <a:extLst>
                      <a:ext uri="{FF2B5EF4-FFF2-40B4-BE49-F238E27FC236}">
                        <a16:creationId xmlns:a16="http://schemas.microsoft.com/office/drawing/2014/main" id="{F3EC02D6-4B84-AB59-6413-4FCEEDE364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689960" y="29761791"/>
                    <a:ext cx="408642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Test-based Approach CDDR Diagnostic Colors</a:t>
                    </a:r>
                  </a:p>
                </p:txBody>
              </p:sp>
              <p:pic>
                <p:nvPicPr>
                  <p:cNvPr id="1196" name="Picture 1195" descr="A group of graphs showing different types of results&#10;&#10;Description automatically generated">
                    <a:extLst>
                      <a:ext uri="{FF2B5EF4-FFF2-40B4-BE49-F238E27FC236}">
                        <a16:creationId xmlns:a16="http://schemas.microsoft.com/office/drawing/2014/main" id="{45826309-16CB-3A5C-0D80-38743B7237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365" t="49872" r="13334" b="38686"/>
                  <a:stretch/>
                </p:blipFill>
                <p:spPr>
                  <a:xfrm>
                    <a:off x="26427137" y="30062330"/>
                    <a:ext cx="443817" cy="11894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186" name="Picture 1185" descr="A group of graphs showing different types of results&#10;&#10;Description automatically generated">
                <a:extLst>
                  <a:ext uri="{FF2B5EF4-FFF2-40B4-BE49-F238E27FC236}">
                    <a16:creationId xmlns:a16="http://schemas.microsoft.com/office/drawing/2014/main" id="{7424BE30-1A60-254A-17A7-104AFBAE5B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405" r="16409" b="50540"/>
              <a:stretch/>
            </p:blipFill>
            <p:spPr>
              <a:xfrm>
                <a:off x="13359527" y="23990249"/>
                <a:ext cx="16121080" cy="2396732"/>
              </a:xfrm>
              <a:prstGeom prst="rect">
                <a:avLst/>
              </a:prstGeom>
            </p:spPr>
          </p:pic>
          <p:pic>
            <p:nvPicPr>
              <p:cNvPr id="1187" name="Picture 1186" descr="A group of graphs showing different types of results&#10;&#10;Description automatically generated">
                <a:extLst>
                  <a:ext uri="{FF2B5EF4-FFF2-40B4-BE49-F238E27FC236}">
                    <a16:creationId xmlns:a16="http://schemas.microsoft.com/office/drawing/2014/main" id="{C6368A35-CAA1-4DF4-924F-D5797BFEBE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" t="3380" r="16135" b="75907"/>
              <a:stretch/>
            </p:blipFill>
            <p:spPr>
              <a:xfrm>
                <a:off x="13414945" y="26523853"/>
                <a:ext cx="16121080" cy="2153257"/>
              </a:xfrm>
              <a:prstGeom prst="rect">
                <a:avLst/>
              </a:prstGeom>
            </p:spPr>
          </p:pic>
          <p:sp>
            <p:nvSpPr>
              <p:cNvPr id="1188" name="Rectangle 1187">
                <a:extLst>
                  <a:ext uri="{FF2B5EF4-FFF2-40B4-BE49-F238E27FC236}">
                    <a16:creationId xmlns:a16="http://schemas.microsoft.com/office/drawing/2014/main" id="{A2A77119-9F66-3936-803C-E0A5F305C1CA}"/>
                  </a:ext>
                </a:extLst>
              </p:cNvPr>
              <p:cNvSpPr/>
              <p:nvPr/>
            </p:nvSpPr>
            <p:spPr>
              <a:xfrm>
                <a:off x="14119859" y="26264021"/>
                <a:ext cx="15127523" cy="3276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C7ACAFC6-D3BF-363C-D7F0-F3643C3386C2}"/>
                </a:ext>
              </a:extLst>
            </p:cNvPr>
            <p:cNvSpPr/>
            <p:nvPr/>
          </p:nvSpPr>
          <p:spPr>
            <a:xfrm>
              <a:off x="15102541" y="24058647"/>
              <a:ext cx="373067" cy="293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26" name="Straight Arrow Connector 1125">
            <a:extLst>
              <a:ext uri="{FF2B5EF4-FFF2-40B4-BE49-F238E27FC236}">
                <a16:creationId xmlns:a16="http://schemas.microsoft.com/office/drawing/2014/main" id="{27FA0B45-31B8-21A3-7754-583D3A021C6C}"/>
              </a:ext>
            </a:extLst>
          </p:cNvPr>
          <p:cNvCxnSpPr>
            <a:cxnSpLocks/>
          </p:cNvCxnSpPr>
          <p:nvPr/>
        </p:nvCxnSpPr>
        <p:spPr>
          <a:xfrm flipV="1">
            <a:off x="25053845" y="13762559"/>
            <a:ext cx="561084" cy="770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6EFEB37E-B01D-C08D-46F7-257E3582BF8A}"/>
              </a:ext>
            </a:extLst>
          </p:cNvPr>
          <p:cNvSpPr/>
          <p:nvPr/>
        </p:nvSpPr>
        <p:spPr>
          <a:xfrm>
            <a:off x="32807035" y="27519891"/>
            <a:ext cx="1759670" cy="503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5572A2DD-35EF-6156-E41B-A7B7D1FC1BA8}"/>
              </a:ext>
            </a:extLst>
          </p:cNvPr>
          <p:cNvSpPr/>
          <p:nvPr/>
        </p:nvSpPr>
        <p:spPr>
          <a:xfrm>
            <a:off x="32807034" y="28654008"/>
            <a:ext cx="2088741" cy="112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9" name="Text Box 2">
            <a:extLst>
              <a:ext uri="{FF2B5EF4-FFF2-40B4-BE49-F238E27FC236}">
                <a16:creationId xmlns:a16="http://schemas.microsoft.com/office/drawing/2014/main" id="{E4F3F374-53DA-5998-F239-53E3A22F9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7320" y="25309503"/>
            <a:ext cx="12459407" cy="818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2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Real Data CDDR Diagnostic: Conclusions</a:t>
            </a:r>
            <a:endParaRPr lang="en-AU" sz="32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200" name="TextBox 1199">
            <a:extLst>
              <a:ext uri="{FF2B5EF4-FFF2-40B4-BE49-F238E27FC236}">
                <a16:creationId xmlns:a16="http://schemas.microsoft.com/office/drawing/2014/main" id="{5FBDC370-B1F5-FD4D-F093-FFD314A0A0CD}"/>
              </a:ext>
            </a:extLst>
          </p:cNvPr>
          <p:cNvSpPr txBox="1"/>
          <p:nvPr/>
        </p:nvSpPr>
        <p:spPr>
          <a:xfrm>
            <a:off x="28971277" y="26226176"/>
            <a:ext cx="141758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tx1"/>
              </a:buClr>
              <a:buSzPct val="85000"/>
              <a:buFont typeface="+mj-lt"/>
              <a:buAutoNum type="arabicPeriod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Ozone and Temperature dataset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LiNGAM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favors incorrect direction due to assumption violations.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Detects moderate to severe linearity assumption violations; inconclusive direction for Test-based Approach.</a:t>
            </a:r>
          </a:p>
          <a:p>
            <a:pPr marL="457200" indent="-457200">
              <a:spcBef>
                <a:spcPct val="20000"/>
              </a:spcBef>
              <a:buClr>
                <a:schemeClr val="tx1"/>
              </a:buClr>
              <a:buSzPct val="85000"/>
              <a:buFont typeface="+mj-lt"/>
              <a:buAutoNum type="arabicPeriod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Population and Food Consumption dataset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Both methods favor correct direction.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Evidence of linearity assumption violations with the Test-based Approach.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No assumption violations detected with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LiNGAM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spcBef>
                <a:spcPct val="20000"/>
              </a:spcBef>
              <a:buClr>
                <a:schemeClr val="tx1"/>
              </a:buClr>
              <a:buSzPct val="85000"/>
              <a:buFont typeface="+mj-lt"/>
              <a:buAutoNum type="arabicPeriod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Rainbow Trout Dose-Response dataset 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Both methods support correct direction 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With the Test-based Approach, detects minor linearity assumption violations due to the inevitable non-linearities in real data.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No assumption violations detected with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LiNGAM</a:t>
            </a: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1" name="TextBox 1200">
                <a:extLst>
                  <a:ext uri="{FF2B5EF4-FFF2-40B4-BE49-F238E27FC236}">
                    <a16:creationId xmlns:a16="http://schemas.microsoft.com/office/drawing/2014/main" id="{33E74625-6656-5C7B-47CC-ECF0D47D4B74}"/>
                  </a:ext>
                </a:extLst>
              </p:cNvPr>
              <p:cNvSpPr txBox="1"/>
              <p:nvPr/>
            </p:nvSpPr>
            <p:spPr>
              <a:xfrm>
                <a:off x="12326099" y="19740093"/>
                <a:ext cx="12052521" cy="3268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ct val="20000"/>
                  </a:spcBef>
                  <a:buClr>
                    <a:schemeClr val="tx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Demonstrate CDDR diagnostic applied to </a:t>
                </a:r>
                <a:r>
                  <a:rPr lang="en-CA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LiNGAM</a:t>
                </a: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the test-based approach on 3 real datasets where casual direction is known: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+mj-lt"/>
                  <a:buAutoNum type="arabicPeriod"/>
                </a:pP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Ozone and Temperature dataset</a:t>
                </a:r>
                <a:r>
                  <a:rPr lang="en-CA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(from Tübingen cause-effect pairs; known direction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Temperature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Ozone</m:t>
                    </m:r>
                  </m:oMath>
                </a14:m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+mj-lt"/>
                  <a:buAutoNum type="arabicPeriod"/>
                </a:pP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Population and Food Consumption dataset</a:t>
                </a:r>
                <a:r>
                  <a:rPr lang="en-CA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(from Tübingen pairs; known direction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Population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Food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Consumption</m:t>
                    </m:r>
                  </m:oMath>
                </a14:m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+mj-lt"/>
                  <a:buAutoNum type="arabicPeriod"/>
                </a:pP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Rainbow Trout Dose-Response dataset</a:t>
                </a:r>
                <a:r>
                  <a:rPr lang="en-CA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(known direction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Dose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Concentration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Wet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Weight</m:t>
                    </m:r>
                  </m:oMath>
                </a14:m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01" name="TextBox 1200">
                <a:extLst>
                  <a:ext uri="{FF2B5EF4-FFF2-40B4-BE49-F238E27FC236}">
                    <a16:creationId xmlns:a16="http://schemas.microsoft.com/office/drawing/2014/main" id="{33E74625-6656-5C7B-47CC-ECF0D47D4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6099" y="19740093"/>
                <a:ext cx="12052521" cy="3268587"/>
              </a:xfrm>
              <a:prstGeom prst="rect">
                <a:avLst/>
              </a:prstGeom>
              <a:blipFill>
                <a:blip r:embed="rId25"/>
                <a:stretch>
                  <a:fillRect l="-1368" t="-6589" r="-947" b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2" name="Text Box 2">
            <a:extLst>
              <a:ext uri="{FF2B5EF4-FFF2-40B4-BE49-F238E27FC236}">
                <a16:creationId xmlns:a16="http://schemas.microsoft.com/office/drawing/2014/main" id="{9853EF62-7921-92F9-11AC-959557AF0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0039" y="18964144"/>
            <a:ext cx="8787591" cy="818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2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Examples: Real Data</a:t>
            </a:r>
            <a:endParaRPr lang="en-AU" sz="32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203" name="Rectángulo 12">
            <a:extLst>
              <a:ext uri="{FF2B5EF4-FFF2-40B4-BE49-F238E27FC236}">
                <a16:creationId xmlns:a16="http://schemas.microsoft.com/office/drawing/2014/main" id="{74A8DE8D-A2C3-C9A7-6308-C79045133C4F}"/>
              </a:ext>
            </a:extLst>
          </p:cNvPr>
          <p:cNvSpPr/>
          <p:nvPr/>
        </p:nvSpPr>
        <p:spPr>
          <a:xfrm>
            <a:off x="635474" y="5709021"/>
            <a:ext cx="10816714" cy="533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causal discovery methods aim to infer causal direction from the data given certain distributional assumptions. </a:t>
            </a: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exists no diagnostic tool to assess assumption violations and their impact on detecting the causal direction.</a:t>
            </a: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propose the Causal Direction Detection Rate (CDDR) diagnostic to address this need.</a:t>
            </a: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observation: Impacts of assumption violations on inferred directionality depends on sample size:</a:t>
            </a:r>
          </a:p>
          <a:p>
            <a:pPr marL="800100" lvl="1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sample sizes may lead to indeterminate results due to insufficient information about causal directionality.</a:t>
            </a:r>
          </a:p>
          <a:p>
            <a:pPr marL="800100" lvl="1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sample sizes with subtle assumption violations may obscure detecting causal direction signal.</a:t>
            </a:r>
          </a:p>
          <a:p>
            <a:pPr marL="800100" lvl="1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4" name="Text Box 2">
            <a:extLst>
              <a:ext uri="{FF2B5EF4-FFF2-40B4-BE49-F238E27FC236}">
                <a16:creationId xmlns:a16="http://schemas.microsoft.com/office/drawing/2014/main" id="{A6F22567-0790-25DF-2FEA-3844000EE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7207" y="22919978"/>
            <a:ext cx="5408163" cy="818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2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Real Data Results</a:t>
            </a:r>
            <a:endParaRPr lang="en-AU" sz="32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2">
            <a:extLst>
              <a:ext uri="{FF2B5EF4-FFF2-40B4-BE49-F238E27FC236}">
                <a16:creationId xmlns:a16="http://schemas.microsoft.com/office/drawing/2014/main" id="{2C10224D-5141-9AB8-7097-6D12321E4582}"/>
              </a:ext>
            </a:extLst>
          </p:cNvPr>
          <p:cNvSpPr/>
          <p:nvPr/>
        </p:nvSpPr>
        <p:spPr>
          <a:xfrm>
            <a:off x="371621" y="26952304"/>
            <a:ext cx="11271343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CDDR Diagnostic: first diagnostic tool for causal discovery to evaluate assumption violations as a function of sample size. </a:t>
            </a: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Applicable to any bivariate functional causal discovery method.</a:t>
            </a: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CDDR diagnostic is especially effective when paired with a causal discovery method that provides more than just a deterministic direction such as our proposed Test-based Approach.</a:t>
            </a:r>
          </a:p>
        </p:txBody>
      </p:sp>
    </p:spTree>
    <p:extLst>
      <p:ext uri="{BB962C8B-B14F-4D97-AF65-F5344CB8AC3E}">
        <p14:creationId xmlns:p14="http://schemas.microsoft.com/office/powerpoint/2010/main" val="343408294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17967</TotalTime>
  <Words>1041</Words>
  <Application>Microsoft Macintosh PowerPoint</Application>
  <PresentationFormat>Custom</PresentationFormat>
  <Paragraphs>143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Arial</vt:lpstr>
      <vt:lpstr>Arial Black</vt:lpstr>
      <vt:lpstr>Calibri</vt:lpstr>
      <vt:lpstr>Calibri Light</vt:lpstr>
      <vt:lpstr>Cambria Math</vt:lpstr>
      <vt:lpstr>Diseño personalizado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Belén Hernández Pardo</dc:creator>
  <cp:lastModifiedBy>SHREYA PRAKASH</cp:lastModifiedBy>
  <cp:revision>90</cp:revision>
  <cp:lastPrinted>2024-04-29T18:27:40Z</cp:lastPrinted>
  <dcterms:created xsi:type="dcterms:W3CDTF">2023-02-23T09:37:28Z</dcterms:created>
  <dcterms:modified xsi:type="dcterms:W3CDTF">2024-05-28T00:41:58Z</dcterms:modified>
</cp:coreProperties>
</file>